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98" r:id="rId3"/>
    <p:sldId id="300" r:id="rId4"/>
    <p:sldId id="279" r:id="rId5"/>
    <p:sldId id="299" r:id="rId6"/>
    <p:sldId id="301" r:id="rId7"/>
    <p:sldId id="289" r:id="rId8"/>
    <p:sldId id="280" r:id="rId9"/>
    <p:sldId id="283" r:id="rId10"/>
    <p:sldId id="286" r:id="rId11"/>
    <p:sldId id="285" r:id="rId12"/>
    <p:sldId id="284" r:id="rId13"/>
    <p:sldId id="278" r:id="rId14"/>
    <p:sldId id="274" r:id="rId15"/>
    <p:sldId id="275" r:id="rId16"/>
    <p:sldId id="276" r:id="rId17"/>
    <p:sldId id="30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2FD"/>
    <a:srgbClr val="12203A"/>
    <a:srgbClr val="3B4555"/>
    <a:srgbClr val="3F6495"/>
    <a:srgbClr val="2447A8"/>
    <a:srgbClr val="263420"/>
    <a:srgbClr val="131A10"/>
    <a:srgbClr val="2A5244"/>
    <a:srgbClr val="325D69"/>
    <a:srgbClr val="477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7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92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AED65-1F53-4760-B206-20894FB53976}" type="doc">
      <dgm:prSet loTypeId="urn:microsoft.com/office/officeart/2005/8/layout/chevron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56ACBE5-2076-4FD1-93FA-CBE05E1C1204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dirty="0"/>
            <a:t> </a:t>
          </a:r>
        </a:p>
      </dgm:t>
    </dgm:pt>
    <dgm:pt modelId="{5C35EC04-BC23-47F4-BAE3-31DD86CC6E8D}" type="parTrans" cxnId="{B6751687-5EE4-49BC-A3DD-E190BF02A1BE}">
      <dgm:prSet/>
      <dgm:spPr/>
      <dgm:t>
        <a:bodyPr/>
        <a:lstStyle/>
        <a:p>
          <a:endParaRPr lang="ru-RU"/>
        </a:p>
      </dgm:t>
    </dgm:pt>
    <dgm:pt modelId="{329FE9DD-8C5B-48E6-9CA6-3BCE8A41237D}" type="sibTrans" cxnId="{B6751687-5EE4-49BC-A3DD-E190BF02A1BE}">
      <dgm:prSet/>
      <dgm:spPr/>
      <dgm:t>
        <a:bodyPr/>
        <a:lstStyle/>
        <a:p>
          <a:endParaRPr lang="ru-RU"/>
        </a:p>
      </dgm:t>
    </dgm:pt>
    <dgm:pt modelId="{D67C29B4-2565-4967-B1BB-451F3E2C8B3F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«Создание благоприятных условий для осуществления деятельности </a:t>
          </a:r>
          <a:r>
            <a:rPr lang="ru-RU" dirty="0" err="1">
              <a:solidFill>
                <a:schemeClr val="accent1">
                  <a:lumMod val="50000"/>
                </a:schemeClr>
              </a:solidFill>
            </a:rPr>
            <a:t>самозанятыми</a:t>
          </a:r>
          <a:r>
            <a:rPr lang="ru-RU" dirty="0">
              <a:solidFill>
                <a:schemeClr val="accent1">
                  <a:lumMod val="50000"/>
                </a:schemeClr>
              </a:solidFill>
            </a:rPr>
            <a:t> гражданами»</a:t>
          </a:r>
        </a:p>
      </dgm:t>
    </dgm:pt>
    <dgm:pt modelId="{68F1CEF2-855C-4B43-A863-DEC285448CBB}" type="parTrans" cxnId="{F75E9252-B2ED-4A0F-9957-89086F00A001}">
      <dgm:prSet/>
      <dgm:spPr/>
      <dgm:t>
        <a:bodyPr/>
        <a:lstStyle/>
        <a:p>
          <a:endParaRPr lang="ru-RU"/>
        </a:p>
      </dgm:t>
    </dgm:pt>
    <dgm:pt modelId="{21090146-6B67-4EC2-9CAF-4483D69E0266}" type="sibTrans" cxnId="{F75E9252-B2ED-4A0F-9957-89086F00A001}">
      <dgm:prSet/>
      <dgm:spPr/>
      <dgm:t>
        <a:bodyPr/>
        <a:lstStyle/>
        <a:p>
          <a:endParaRPr lang="ru-RU"/>
        </a:p>
      </dgm:t>
    </dgm:pt>
    <dgm:pt modelId="{53A90785-71BE-4795-BD73-0916145EB072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«Акселерация субъектов малого и среднего предпринимательства»</a:t>
          </a:r>
        </a:p>
      </dgm:t>
    </dgm:pt>
    <dgm:pt modelId="{22054A5F-A26D-481B-A388-BF8B4AE53C58}" type="parTrans" cxnId="{291DD872-2FA0-45C7-8310-30A6133712A2}">
      <dgm:prSet/>
      <dgm:spPr/>
      <dgm:t>
        <a:bodyPr/>
        <a:lstStyle/>
        <a:p>
          <a:endParaRPr lang="ru-RU"/>
        </a:p>
      </dgm:t>
    </dgm:pt>
    <dgm:pt modelId="{B46C83D8-3F82-41FB-A1C8-FF10E5C851B4}" type="sibTrans" cxnId="{291DD872-2FA0-45C7-8310-30A6133712A2}">
      <dgm:prSet/>
      <dgm:spPr/>
      <dgm:t>
        <a:bodyPr/>
        <a:lstStyle/>
        <a:p>
          <a:endParaRPr lang="ru-RU"/>
        </a:p>
      </dgm:t>
    </dgm:pt>
    <dgm:pt modelId="{C1FF779D-0C2F-4F94-A9D5-CE13F1C647B2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dirty="0"/>
            <a:t> </a:t>
          </a:r>
        </a:p>
      </dgm:t>
    </dgm:pt>
    <dgm:pt modelId="{30ED8B83-650E-4D1B-B49B-8A1447006032}" type="parTrans" cxnId="{A06DD8FC-524C-4274-B9F5-2D52F742F055}">
      <dgm:prSet/>
      <dgm:spPr/>
      <dgm:t>
        <a:bodyPr/>
        <a:lstStyle/>
        <a:p>
          <a:endParaRPr lang="ru-RU"/>
        </a:p>
      </dgm:t>
    </dgm:pt>
    <dgm:pt modelId="{56FF6E83-4D3E-4560-A68B-725F69B8E57F}" type="sibTrans" cxnId="{A06DD8FC-524C-4274-B9F5-2D52F742F055}">
      <dgm:prSet/>
      <dgm:spPr/>
      <dgm:t>
        <a:bodyPr/>
        <a:lstStyle/>
        <a:p>
          <a:endParaRPr lang="ru-RU"/>
        </a:p>
      </dgm:t>
    </dgm:pt>
    <dgm:pt modelId="{E0673789-8B85-4382-9370-2CE33C3AB284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«Создание условий для легкого старта и комфортного ведения бизнеса»</a:t>
          </a:r>
        </a:p>
      </dgm:t>
    </dgm:pt>
    <dgm:pt modelId="{5B982356-775A-4E89-A61B-8D76E7852B84}" type="parTrans" cxnId="{F0283B82-C39B-47F9-AD1C-C08F841E442F}">
      <dgm:prSet/>
      <dgm:spPr/>
      <dgm:t>
        <a:bodyPr/>
        <a:lstStyle/>
        <a:p>
          <a:endParaRPr lang="ru-RU"/>
        </a:p>
      </dgm:t>
    </dgm:pt>
    <dgm:pt modelId="{FA69E52A-7358-4C93-90B7-CEBD13847440}" type="sibTrans" cxnId="{F0283B82-C39B-47F9-AD1C-C08F841E442F}">
      <dgm:prSet/>
      <dgm:spPr/>
      <dgm:t>
        <a:bodyPr/>
        <a:lstStyle/>
        <a:p>
          <a:endParaRPr lang="ru-RU"/>
        </a:p>
      </dgm:t>
    </dgm:pt>
    <dgm:pt modelId="{7AF1A054-80F1-4569-BE10-C480AE99D764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dirty="0"/>
            <a:t> </a:t>
          </a:r>
        </a:p>
      </dgm:t>
    </dgm:pt>
    <dgm:pt modelId="{5A19BF5B-B4B4-467A-818B-602DF0BC6DC7}" type="sibTrans" cxnId="{CEF4CA58-FF42-433C-80A5-08E89E2A672A}">
      <dgm:prSet/>
      <dgm:spPr/>
      <dgm:t>
        <a:bodyPr/>
        <a:lstStyle/>
        <a:p>
          <a:endParaRPr lang="ru-RU"/>
        </a:p>
      </dgm:t>
    </dgm:pt>
    <dgm:pt modelId="{E6584642-AA67-429A-B709-0846F3C84088}" type="parTrans" cxnId="{CEF4CA58-FF42-433C-80A5-08E89E2A672A}">
      <dgm:prSet/>
      <dgm:spPr/>
      <dgm:t>
        <a:bodyPr/>
        <a:lstStyle/>
        <a:p>
          <a:endParaRPr lang="ru-RU"/>
        </a:p>
      </dgm:t>
    </dgm:pt>
    <dgm:pt modelId="{A04ED99B-4343-473B-8A13-64ACDF50790E}" type="pres">
      <dgm:prSet presAssocID="{E4CAED65-1F53-4760-B206-20894FB53976}" presName="linearFlow" presStyleCnt="0">
        <dgm:presLayoutVars>
          <dgm:dir/>
          <dgm:animLvl val="lvl"/>
          <dgm:resizeHandles val="exact"/>
        </dgm:presLayoutVars>
      </dgm:prSet>
      <dgm:spPr/>
    </dgm:pt>
    <dgm:pt modelId="{63A5121E-6273-4E04-AD8A-B987592E4868}" type="pres">
      <dgm:prSet presAssocID="{956ACBE5-2076-4FD1-93FA-CBE05E1C1204}" presName="composite" presStyleCnt="0"/>
      <dgm:spPr/>
    </dgm:pt>
    <dgm:pt modelId="{28A625C5-4374-45EE-9A9E-5C0107D3534F}" type="pres">
      <dgm:prSet presAssocID="{956ACBE5-2076-4FD1-93FA-CBE05E1C120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36CD8AF-B098-4D50-BEEC-EE9A71044F98}" type="pres">
      <dgm:prSet presAssocID="{956ACBE5-2076-4FD1-93FA-CBE05E1C1204}" presName="descendantText" presStyleLbl="alignAcc1" presStyleIdx="0" presStyleCnt="3">
        <dgm:presLayoutVars>
          <dgm:bulletEnabled val="1"/>
        </dgm:presLayoutVars>
      </dgm:prSet>
      <dgm:spPr/>
    </dgm:pt>
    <dgm:pt modelId="{77D15430-991A-48F8-BC71-37ED5E25945E}" type="pres">
      <dgm:prSet presAssocID="{329FE9DD-8C5B-48E6-9CA6-3BCE8A41237D}" presName="sp" presStyleCnt="0"/>
      <dgm:spPr/>
    </dgm:pt>
    <dgm:pt modelId="{93DAB127-4D99-44A1-8167-B4EE1124ACB1}" type="pres">
      <dgm:prSet presAssocID="{7AF1A054-80F1-4569-BE10-C480AE99D764}" presName="composite" presStyleCnt="0"/>
      <dgm:spPr/>
    </dgm:pt>
    <dgm:pt modelId="{DE3D417D-7BBE-4A4F-B73D-F3AAB36F1A59}" type="pres">
      <dgm:prSet presAssocID="{7AF1A054-80F1-4569-BE10-C480AE99D764}" presName="parentText" presStyleLbl="alignNode1" presStyleIdx="1" presStyleCnt="3" custLinFactNeighborX="-3429">
        <dgm:presLayoutVars>
          <dgm:chMax val="1"/>
          <dgm:bulletEnabled val="1"/>
        </dgm:presLayoutVars>
      </dgm:prSet>
      <dgm:spPr/>
    </dgm:pt>
    <dgm:pt modelId="{C89F3D08-67E4-4A8D-B559-0D63C600CAA3}" type="pres">
      <dgm:prSet presAssocID="{7AF1A054-80F1-4569-BE10-C480AE99D764}" presName="descendantText" presStyleLbl="alignAcc1" presStyleIdx="1" presStyleCnt="3">
        <dgm:presLayoutVars>
          <dgm:bulletEnabled val="1"/>
        </dgm:presLayoutVars>
      </dgm:prSet>
      <dgm:spPr/>
    </dgm:pt>
    <dgm:pt modelId="{DBA64222-CE72-459E-BEFC-525010AC39F6}" type="pres">
      <dgm:prSet presAssocID="{5A19BF5B-B4B4-467A-818B-602DF0BC6DC7}" presName="sp" presStyleCnt="0"/>
      <dgm:spPr/>
    </dgm:pt>
    <dgm:pt modelId="{A29AE761-C5D4-4DC8-AB92-FC1BBF0F41EA}" type="pres">
      <dgm:prSet presAssocID="{C1FF779D-0C2F-4F94-A9D5-CE13F1C647B2}" presName="composite" presStyleCnt="0"/>
      <dgm:spPr/>
    </dgm:pt>
    <dgm:pt modelId="{8658819C-8FDC-49A0-9CBF-7EB77C2B2533}" type="pres">
      <dgm:prSet presAssocID="{C1FF779D-0C2F-4F94-A9D5-CE13F1C647B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9A464AC-8046-4664-A4BF-E5B2601D1263}" type="pres">
      <dgm:prSet presAssocID="{C1FF779D-0C2F-4F94-A9D5-CE13F1C647B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C28372A-31F8-47E5-ADB0-7A083378656A}" type="presOf" srcId="{D67C29B4-2565-4967-B1BB-451F3E2C8B3F}" destId="{236CD8AF-B098-4D50-BEEC-EE9A71044F98}" srcOrd="0" destOrd="0" presId="urn:microsoft.com/office/officeart/2005/8/layout/chevron2"/>
    <dgm:cxn modelId="{94CF1541-A2A8-4470-B70F-9EE37B430DCE}" type="presOf" srcId="{53A90785-71BE-4795-BD73-0916145EB072}" destId="{C89F3D08-67E4-4A8D-B559-0D63C600CAA3}" srcOrd="0" destOrd="0" presId="urn:microsoft.com/office/officeart/2005/8/layout/chevron2"/>
    <dgm:cxn modelId="{748C4B48-35B7-4678-B1C2-64F2E76CFC8A}" type="presOf" srcId="{956ACBE5-2076-4FD1-93FA-CBE05E1C1204}" destId="{28A625C5-4374-45EE-9A9E-5C0107D3534F}" srcOrd="0" destOrd="0" presId="urn:microsoft.com/office/officeart/2005/8/layout/chevron2"/>
    <dgm:cxn modelId="{F75E9252-B2ED-4A0F-9957-89086F00A001}" srcId="{956ACBE5-2076-4FD1-93FA-CBE05E1C1204}" destId="{D67C29B4-2565-4967-B1BB-451F3E2C8B3F}" srcOrd="0" destOrd="0" parTransId="{68F1CEF2-855C-4B43-A863-DEC285448CBB}" sibTransId="{21090146-6B67-4EC2-9CAF-4483D69E0266}"/>
    <dgm:cxn modelId="{291DD872-2FA0-45C7-8310-30A6133712A2}" srcId="{7AF1A054-80F1-4569-BE10-C480AE99D764}" destId="{53A90785-71BE-4795-BD73-0916145EB072}" srcOrd="0" destOrd="0" parTransId="{22054A5F-A26D-481B-A388-BF8B4AE53C58}" sibTransId="{B46C83D8-3F82-41FB-A1C8-FF10E5C851B4}"/>
    <dgm:cxn modelId="{CEF4CA58-FF42-433C-80A5-08E89E2A672A}" srcId="{E4CAED65-1F53-4760-B206-20894FB53976}" destId="{7AF1A054-80F1-4569-BE10-C480AE99D764}" srcOrd="1" destOrd="0" parTransId="{E6584642-AA67-429A-B709-0846F3C84088}" sibTransId="{5A19BF5B-B4B4-467A-818B-602DF0BC6DC7}"/>
    <dgm:cxn modelId="{F0283B82-C39B-47F9-AD1C-C08F841E442F}" srcId="{C1FF779D-0C2F-4F94-A9D5-CE13F1C647B2}" destId="{E0673789-8B85-4382-9370-2CE33C3AB284}" srcOrd="0" destOrd="0" parTransId="{5B982356-775A-4E89-A61B-8D76E7852B84}" sibTransId="{FA69E52A-7358-4C93-90B7-CEBD13847440}"/>
    <dgm:cxn modelId="{B6751687-5EE4-49BC-A3DD-E190BF02A1BE}" srcId="{E4CAED65-1F53-4760-B206-20894FB53976}" destId="{956ACBE5-2076-4FD1-93FA-CBE05E1C1204}" srcOrd="0" destOrd="0" parTransId="{5C35EC04-BC23-47F4-BAE3-31DD86CC6E8D}" sibTransId="{329FE9DD-8C5B-48E6-9CA6-3BCE8A41237D}"/>
    <dgm:cxn modelId="{C914D7BB-0E9F-461B-8A41-EE905739484E}" type="presOf" srcId="{7AF1A054-80F1-4569-BE10-C480AE99D764}" destId="{DE3D417D-7BBE-4A4F-B73D-F3AAB36F1A59}" srcOrd="0" destOrd="0" presId="urn:microsoft.com/office/officeart/2005/8/layout/chevron2"/>
    <dgm:cxn modelId="{35B2B3CB-E469-4BD1-85A6-8F6139364E3C}" type="presOf" srcId="{E0673789-8B85-4382-9370-2CE33C3AB284}" destId="{E9A464AC-8046-4664-A4BF-E5B2601D1263}" srcOrd="0" destOrd="0" presId="urn:microsoft.com/office/officeart/2005/8/layout/chevron2"/>
    <dgm:cxn modelId="{33FBC3D3-EC2F-4075-9A78-447B6FB6EA24}" type="presOf" srcId="{C1FF779D-0C2F-4F94-A9D5-CE13F1C647B2}" destId="{8658819C-8FDC-49A0-9CBF-7EB77C2B2533}" srcOrd="0" destOrd="0" presId="urn:microsoft.com/office/officeart/2005/8/layout/chevron2"/>
    <dgm:cxn modelId="{A06DD8FC-524C-4274-B9F5-2D52F742F055}" srcId="{E4CAED65-1F53-4760-B206-20894FB53976}" destId="{C1FF779D-0C2F-4F94-A9D5-CE13F1C647B2}" srcOrd="2" destOrd="0" parTransId="{30ED8B83-650E-4D1B-B49B-8A1447006032}" sibTransId="{56FF6E83-4D3E-4560-A68B-725F69B8E57F}"/>
    <dgm:cxn modelId="{175641FF-B0B9-4E78-80FA-26454A6EA1B2}" type="presOf" srcId="{E4CAED65-1F53-4760-B206-20894FB53976}" destId="{A04ED99B-4343-473B-8A13-64ACDF50790E}" srcOrd="0" destOrd="0" presId="urn:microsoft.com/office/officeart/2005/8/layout/chevron2"/>
    <dgm:cxn modelId="{742AA68A-5EF1-4516-9869-C9DDF3165371}" type="presParOf" srcId="{A04ED99B-4343-473B-8A13-64ACDF50790E}" destId="{63A5121E-6273-4E04-AD8A-B987592E4868}" srcOrd="0" destOrd="0" presId="urn:microsoft.com/office/officeart/2005/8/layout/chevron2"/>
    <dgm:cxn modelId="{AC5B4F1F-1872-4A3E-BD74-33FAD3768BD0}" type="presParOf" srcId="{63A5121E-6273-4E04-AD8A-B987592E4868}" destId="{28A625C5-4374-45EE-9A9E-5C0107D3534F}" srcOrd="0" destOrd="0" presId="urn:microsoft.com/office/officeart/2005/8/layout/chevron2"/>
    <dgm:cxn modelId="{398C69FE-F094-4DCB-BE0C-07F32EA20D08}" type="presParOf" srcId="{63A5121E-6273-4E04-AD8A-B987592E4868}" destId="{236CD8AF-B098-4D50-BEEC-EE9A71044F98}" srcOrd="1" destOrd="0" presId="urn:microsoft.com/office/officeart/2005/8/layout/chevron2"/>
    <dgm:cxn modelId="{04167BAB-C4AF-44C7-A1A5-00C940150BC3}" type="presParOf" srcId="{A04ED99B-4343-473B-8A13-64ACDF50790E}" destId="{77D15430-991A-48F8-BC71-37ED5E25945E}" srcOrd="1" destOrd="0" presId="urn:microsoft.com/office/officeart/2005/8/layout/chevron2"/>
    <dgm:cxn modelId="{9563AC2E-D7FF-451A-A91C-4DA830552777}" type="presParOf" srcId="{A04ED99B-4343-473B-8A13-64ACDF50790E}" destId="{93DAB127-4D99-44A1-8167-B4EE1124ACB1}" srcOrd="2" destOrd="0" presId="urn:microsoft.com/office/officeart/2005/8/layout/chevron2"/>
    <dgm:cxn modelId="{82F88974-272A-490C-B056-EE5DE7B89820}" type="presParOf" srcId="{93DAB127-4D99-44A1-8167-B4EE1124ACB1}" destId="{DE3D417D-7BBE-4A4F-B73D-F3AAB36F1A59}" srcOrd="0" destOrd="0" presId="urn:microsoft.com/office/officeart/2005/8/layout/chevron2"/>
    <dgm:cxn modelId="{1A27304C-6387-4066-BE9F-212B30747371}" type="presParOf" srcId="{93DAB127-4D99-44A1-8167-B4EE1124ACB1}" destId="{C89F3D08-67E4-4A8D-B559-0D63C600CAA3}" srcOrd="1" destOrd="0" presId="urn:microsoft.com/office/officeart/2005/8/layout/chevron2"/>
    <dgm:cxn modelId="{1280EB97-2A81-4ED8-886A-F1DCEF1B9656}" type="presParOf" srcId="{A04ED99B-4343-473B-8A13-64ACDF50790E}" destId="{DBA64222-CE72-459E-BEFC-525010AC39F6}" srcOrd="3" destOrd="0" presId="urn:microsoft.com/office/officeart/2005/8/layout/chevron2"/>
    <dgm:cxn modelId="{6ECF7AD1-B8E5-4DE0-AC35-FF3FD1916789}" type="presParOf" srcId="{A04ED99B-4343-473B-8A13-64ACDF50790E}" destId="{A29AE761-C5D4-4DC8-AB92-FC1BBF0F41EA}" srcOrd="4" destOrd="0" presId="urn:microsoft.com/office/officeart/2005/8/layout/chevron2"/>
    <dgm:cxn modelId="{37110BB4-A2C2-4D33-A102-7DA8D1CD5B7E}" type="presParOf" srcId="{A29AE761-C5D4-4DC8-AB92-FC1BBF0F41EA}" destId="{8658819C-8FDC-49A0-9CBF-7EB77C2B2533}" srcOrd="0" destOrd="0" presId="urn:microsoft.com/office/officeart/2005/8/layout/chevron2"/>
    <dgm:cxn modelId="{3F51F9FB-FE03-4106-9E5A-F7838379680E}" type="presParOf" srcId="{A29AE761-C5D4-4DC8-AB92-FC1BBF0F41EA}" destId="{E9A464AC-8046-4664-A4BF-E5B2601D12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3B7D6E-C36E-46B0-8CE2-6C9811496E01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935C3F43-6804-4412-BF16-53BE5625790B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6E8217A6-0E56-47DC-8F51-B5B1E6E0F936}" type="sibTrans" cxnId="{9856D679-8F1F-4C05-9E1C-1CBECE98BEC0}">
      <dgm:prSet/>
      <dgm:spPr/>
      <dgm:t>
        <a:bodyPr/>
        <a:lstStyle/>
        <a:p>
          <a:endParaRPr lang="ru-RU"/>
        </a:p>
      </dgm:t>
    </dgm:pt>
    <dgm:pt modelId="{4E2EDC60-099B-4963-80EE-DD8DE8FA675B}" type="parTrans" cxnId="{9856D679-8F1F-4C05-9E1C-1CBECE98BEC0}">
      <dgm:prSet/>
      <dgm:spPr/>
      <dgm:t>
        <a:bodyPr/>
        <a:lstStyle/>
        <a:p>
          <a:endParaRPr lang="ru-RU"/>
        </a:p>
      </dgm:t>
    </dgm:pt>
    <dgm:pt modelId="{62223DAC-736A-4B46-AEEB-64DF214692AC}" type="pres">
      <dgm:prSet presAssocID="{473B7D6E-C36E-46B0-8CE2-6C9811496E01}" presName="linearFlow" presStyleCnt="0">
        <dgm:presLayoutVars>
          <dgm:dir/>
          <dgm:resizeHandles val="exact"/>
        </dgm:presLayoutVars>
      </dgm:prSet>
      <dgm:spPr/>
    </dgm:pt>
    <dgm:pt modelId="{3E84CB52-3850-4606-A1C2-699FD44C9250}" type="pres">
      <dgm:prSet presAssocID="{935C3F43-6804-4412-BF16-53BE5625790B}" presName="node" presStyleLbl="node1" presStyleIdx="0" presStyleCnt="1" custLinFactNeighborX="-43148" custLinFactNeighborY="-10671">
        <dgm:presLayoutVars>
          <dgm:bulletEnabled val="1"/>
        </dgm:presLayoutVars>
      </dgm:prSet>
      <dgm:spPr/>
    </dgm:pt>
  </dgm:ptLst>
  <dgm:cxnLst>
    <dgm:cxn modelId="{9856D679-8F1F-4C05-9E1C-1CBECE98BEC0}" srcId="{473B7D6E-C36E-46B0-8CE2-6C9811496E01}" destId="{935C3F43-6804-4412-BF16-53BE5625790B}" srcOrd="0" destOrd="0" parTransId="{4E2EDC60-099B-4963-80EE-DD8DE8FA675B}" sibTransId="{6E8217A6-0E56-47DC-8F51-B5B1E6E0F936}"/>
    <dgm:cxn modelId="{22FE04C8-C68F-4416-BFB3-79C25FF10A1C}" type="presOf" srcId="{473B7D6E-C36E-46B0-8CE2-6C9811496E01}" destId="{62223DAC-736A-4B46-AEEB-64DF214692AC}" srcOrd="0" destOrd="0" presId="urn:microsoft.com/office/officeart/2005/8/layout/equation1"/>
    <dgm:cxn modelId="{19C019EF-F956-4199-BB74-FA8FB82812B1}" type="presOf" srcId="{935C3F43-6804-4412-BF16-53BE5625790B}" destId="{3E84CB52-3850-4606-A1C2-699FD44C9250}" srcOrd="0" destOrd="0" presId="urn:microsoft.com/office/officeart/2005/8/layout/equation1"/>
    <dgm:cxn modelId="{FA0E7018-66A3-4E4F-A61C-4CC7E6B896FB}" type="presParOf" srcId="{62223DAC-736A-4B46-AEEB-64DF214692AC}" destId="{3E84CB52-3850-4606-A1C2-699FD44C9250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BF5E4C-B044-49F8-8D4B-14E31A25F665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CF7D5A-67A5-48F5-985D-159F07EC7E9C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dirty="0"/>
            <a:t>на 1 сотрудника</a:t>
          </a:r>
        </a:p>
      </dgm:t>
    </dgm:pt>
    <dgm:pt modelId="{E2722733-560D-46E0-9823-3D69B2B7056F}" type="parTrans" cxnId="{E2C90377-505C-45F2-8F07-BF41B0FB617A}">
      <dgm:prSet/>
      <dgm:spPr/>
      <dgm:t>
        <a:bodyPr/>
        <a:lstStyle/>
        <a:p>
          <a:endParaRPr lang="ru-RU"/>
        </a:p>
      </dgm:t>
    </dgm:pt>
    <dgm:pt modelId="{CC7A46D7-71A1-4D5A-8B4C-25AC3C6DF4CB}" type="sibTrans" cxnId="{E2C90377-505C-45F2-8F07-BF41B0FB617A}">
      <dgm:prSet/>
      <dgm:spPr/>
      <dgm:t>
        <a:bodyPr/>
        <a:lstStyle/>
        <a:p>
          <a:endParaRPr lang="ru-RU"/>
        </a:p>
      </dgm:t>
    </dgm:pt>
    <dgm:pt modelId="{41DB96D7-E687-495C-9A1E-77BC048C7B51}">
      <dgm:prSet phldrT="[Текст]"/>
      <dgm:spPr>
        <a:solidFill>
          <a:srgbClr val="57C2FD">
            <a:alpha val="50000"/>
          </a:srgbClr>
        </a:solidFill>
      </dgm:spPr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1 МРОТ</a:t>
          </a:r>
        </a:p>
      </dgm:t>
    </dgm:pt>
    <dgm:pt modelId="{C2B3CD77-E891-458D-BE06-E4E56D9C240C}" type="parTrans" cxnId="{007BDFAA-0311-4842-B008-3AC9926C9F06}">
      <dgm:prSet/>
      <dgm:spPr/>
      <dgm:t>
        <a:bodyPr/>
        <a:lstStyle/>
        <a:p>
          <a:endParaRPr lang="ru-RU"/>
        </a:p>
      </dgm:t>
    </dgm:pt>
    <dgm:pt modelId="{54C3AC5C-0062-4EDC-B9DD-4C5BB5268C53}" type="sibTrans" cxnId="{007BDFAA-0311-4842-B008-3AC9926C9F06}">
      <dgm:prSet/>
      <dgm:spPr/>
      <dgm:t>
        <a:bodyPr/>
        <a:lstStyle/>
        <a:p>
          <a:endParaRPr lang="ru-RU"/>
        </a:p>
      </dgm:t>
    </dgm:pt>
    <dgm:pt modelId="{F0A466E7-10DB-4FCA-BD38-D0AB8A57CC91}">
      <dgm:prSet phldrT="[Текст]"/>
      <dgm:spPr>
        <a:solidFill>
          <a:srgbClr val="57C2FD">
            <a:alpha val="20000"/>
          </a:srgb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12 792 </a:t>
          </a:r>
          <a:r>
            <a:rPr lang="ru-RU" dirty="0">
              <a:solidFill>
                <a:schemeClr val="accent1">
                  <a:lumMod val="50000"/>
                </a:schemeClr>
              </a:solidFill>
            </a:rPr>
            <a:t>рубля</a:t>
          </a:r>
        </a:p>
      </dgm:t>
    </dgm:pt>
    <dgm:pt modelId="{B34A13DF-8BE8-4C07-8A54-1E558011BEB2}" type="parTrans" cxnId="{5BB52C39-4BD2-460F-B6C5-7DFC6B458971}">
      <dgm:prSet/>
      <dgm:spPr/>
      <dgm:t>
        <a:bodyPr/>
        <a:lstStyle/>
        <a:p>
          <a:endParaRPr lang="ru-RU"/>
        </a:p>
      </dgm:t>
    </dgm:pt>
    <dgm:pt modelId="{F8934345-C7D1-490C-9926-E388F2A173A7}" type="sibTrans" cxnId="{5BB52C39-4BD2-460F-B6C5-7DFC6B458971}">
      <dgm:prSet/>
      <dgm:spPr/>
      <dgm:t>
        <a:bodyPr/>
        <a:lstStyle/>
        <a:p>
          <a:endParaRPr lang="ru-RU"/>
        </a:p>
      </dgm:t>
    </dgm:pt>
    <dgm:pt modelId="{F22F63AE-1CAE-4F77-BD25-DA222F3E3FB0}" type="pres">
      <dgm:prSet presAssocID="{E1BF5E4C-B044-49F8-8D4B-14E31A25F66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F8C2F10-792B-4824-BBB2-B4931185EACE}" type="pres">
      <dgm:prSet presAssocID="{E0CF7D5A-67A5-48F5-985D-159F07EC7E9C}" presName="horFlow" presStyleCnt="0"/>
      <dgm:spPr/>
    </dgm:pt>
    <dgm:pt modelId="{A4A3E438-D09E-48AD-9266-192843D713FC}" type="pres">
      <dgm:prSet presAssocID="{E0CF7D5A-67A5-48F5-985D-159F07EC7E9C}" presName="bigChev" presStyleLbl="node1" presStyleIdx="0" presStyleCnt="1"/>
      <dgm:spPr/>
    </dgm:pt>
    <dgm:pt modelId="{6891FC2A-89E5-426B-BF98-30EC1E78AE95}" type="pres">
      <dgm:prSet presAssocID="{C2B3CD77-E891-458D-BE06-E4E56D9C240C}" presName="parTrans" presStyleCnt="0"/>
      <dgm:spPr/>
    </dgm:pt>
    <dgm:pt modelId="{387B4CC9-B44E-4190-BDFE-75F1077F9D6E}" type="pres">
      <dgm:prSet presAssocID="{41DB96D7-E687-495C-9A1E-77BC048C7B51}" presName="node" presStyleLbl="alignAccFollowNode1" presStyleIdx="0" presStyleCnt="2">
        <dgm:presLayoutVars>
          <dgm:bulletEnabled val="1"/>
        </dgm:presLayoutVars>
      </dgm:prSet>
      <dgm:spPr/>
    </dgm:pt>
    <dgm:pt modelId="{CD060FD8-6AA4-402A-9C63-7CC25BF826CF}" type="pres">
      <dgm:prSet presAssocID="{54C3AC5C-0062-4EDC-B9DD-4C5BB5268C53}" presName="sibTrans" presStyleCnt="0"/>
      <dgm:spPr/>
    </dgm:pt>
    <dgm:pt modelId="{EA2ABAE0-E3E6-4C97-B70C-1EF0D0B8CA49}" type="pres">
      <dgm:prSet presAssocID="{F0A466E7-10DB-4FCA-BD38-D0AB8A57CC91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5BB52C39-4BD2-460F-B6C5-7DFC6B458971}" srcId="{E0CF7D5A-67A5-48F5-985D-159F07EC7E9C}" destId="{F0A466E7-10DB-4FCA-BD38-D0AB8A57CC91}" srcOrd="1" destOrd="0" parTransId="{B34A13DF-8BE8-4C07-8A54-1E558011BEB2}" sibTransId="{F8934345-C7D1-490C-9926-E388F2A173A7}"/>
    <dgm:cxn modelId="{30CB4967-D4DE-4B28-AED6-BA4E41B4ED35}" type="presOf" srcId="{F0A466E7-10DB-4FCA-BD38-D0AB8A57CC91}" destId="{EA2ABAE0-E3E6-4C97-B70C-1EF0D0B8CA49}" srcOrd="0" destOrd="0" presId="urn:microsoft.com/office/officeart/2005/8/layout/lProcess3"/>
    <dgm:cxn modelId="{465D2749-4E8F-432E-BC53-44F097D5E9E4}" type="presOf" srcId="{E0CF7D5A-67A5-48F5-985D-159F07EC7E9C}" destId="{A4A3E438-D09E-48AD-9266-192843D713FC}" srcOrd="0" destOrd="0" presId="urn:microsoft.com/office/officeart/2005/8/layout/lProcess3"/>
    <dgm:cxn modelId="{48EBA96D-69C5-4426-99D5-24678CCB8338}" type="presOf" srcId="{E1BF5E4C-B044-49F8-8D4B-14E31A25F665}" destId="{F22F63AE-1CAE-4F77-BD25-DA222F3E3FB0}" srcOrd="0" destOrd="0" presId="urn:microsoft.com/office/officeart/2005/8/layout/lProcess3"/>
    <dgm:cxn modelId="{E2C90377-505C-45F2-8F07-BF41B0FB617A}" srcId="{E1BF5E4C-B044-49F8-8D4B-14E31A25F665}" destId="{E0CF7D5A-67A5-48F5-985D-159F07EC7E9C}" srcOrd="0" destOrd="0" parTransId="{E2722733-560D-46E0-9823-3D69B2B7056F}" sibTransId="{CC7A46D7-71A1-4D5A-8B4C-25AC3C6DF4CB}"/>
    <dgm:cxn modelId="{CAC84696-0A6C-414C-B327-56F87EB05BD5}" type="presOf" srcId="{41DB96D7-E687-495C-9A1E-77BC048C7B51}" destId="{387B4CC9-B44E-4190-BDFE-75F1077F9D6E}" srcOrd="0" destOrd="0" presId="urn:microsoft.com/office/officeart/2005/8/layout/lProcess3"/>
    <dgm:cxn modelId="{007BDFAA-0311-4842-B008-3AC9926C9F06}" srcId="{E0CF7D5A-67A5-48F5-985D-159F07EC7E9C}" destId="{41DB96D7-E687-495C-9A1E-77BC048C7B51}" srcOrd="0" destOrd="0" parTransId="{C2B3CD77-E891-458D-BE06-E4E56D9C240C}" sibTransId="{54C3AC5C-0062-4EDC-B9DD-4C5BB5268C53}"/>
    <dgm:cxn modelId="{67421C61-6C44-44E8-A5D2-15A3B095BCEE}" type="presParOf" srcId="{F22F63AE-1CAE-4F77-BD25-DA222F3E3FB0}" destId="{8F8C2F10-792B-4824-BBB2-B4931185EACE}" srcOrd="0" destOrd="0" presId="urn:microsoft.com/office/officeart/2005/8/layout/lProcess3"/>
    <dgm:cxn modelId="{3BA3442C-3CBA-4AD1-8F12-6DD0A5AD78B9}" type="presParOf" srcId="{8F8C2F10-792B-4824-BBB2-B4931185EACE}" destId="{A4A3E438-D09E-48AD-9266-192843D713FC}" srcOrd="0" destOrd="0" presId="urn:microsoft.com/office/officeart/2005/8/layout/lProcess3"/>
    <dgm:cxn modelId="{7991B5FA-2A59-401E-AD57-4C67074FF407}" type="presParOf" srcId="{8F8C2F10-792B-4824-BBB2-B4931185EACE}" destId="{6891FC2A-89E5-426B-BF98-30EC1E78AE95}" srcOrd="1" destOrd="0" presId="urn:microsoft.com/office/officeart/2005/8/layout/lProcess3"/>
    <dgm:cxn modelId="{B59B5A40-8806-4AC8-82AE-E1A30172CD49}" type="presParOf" srcId="{8F8C2F10-792B-4824-BBB2-B4931185EACE}" destId="{387B4CC9-B44E-4190-BDFE-75F1077F9D6E}" srcOrd="2" destOrd="0" presId="urn:microsoft.com/office/officeart/2005/8/layout/lProcess3"/>
    <dgm:cxn modelId="{9EED21AB-30B8-4135-B4C0-7FCC2FFE89F4}" type="presParOf" srcId="{8F8C2F10-792B-4824-BBB2-B4931185EACE}" destId="{CD060FD8-6AA4-402A-9C63-7CC25BF826CF}" srcOrd="3" destOrd="0" presId="urn:microsoft.com/office/officeart/2005/8/layout/lProcess3"/>
    <dgm:cxn modelId="{26F8E90F-B39A-4496-A9DD-C1D5B7925296}" type="presParOf" srcId="{8F8C2F10-792B-4824-BBB2-B4931185EACE}" destId="{EA2ABAE0-E3E6-4C97-B70C-1EF0D0B8CA4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F4A547-AF69-4341-AFEC-64ABF50506E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0B256-E92A-4479-9731-AC93B636E77A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dirty="0"/>
            <a:t>Как получить:</a:t>
          </a:r>
        </a:p>
      </dgm:t>
    </dgm:pt>
    <dgm:pt modelId="{1C35096C-3DB6-478C-9680-6E3FAF31B386}" type="parTrans" cxnId="{9CFC336F-5653-4392-AD52-F5AED4327CFD}">
      <dgm:prSet/>
      <dgm:spPr/>
      <dgm:t>
        <a:bodyPr/>
        <a:lstStyle/>
        <a:p>
          <a:endParaRPr lang="ru-RU"/>
        </a:p>
      </dgm:t>
    </dgm:pt>
    <dgm:pt modelId="{225196B8-B614-482B-9E22-76F845107E5A}" type="sibTrans" cxnId="{9CFC336F-5653-4392-AD52-F5AED4327CFD}">
      <dgm:prSet/>
      <dgm:spPr/>
      <dgm:t>
        <a:bodyPr/>
        <a:lstStyle/>
        <a:p>
          <a:endParaRPr lang="ru-RU"/>
        </a:p>
      </dgm:t>
    </dgm:pt>
    <dgm:pt modelId="{838665BB-5E3F-426E-A621-D8BC7C2C1AF4}">
      <dgm:prSet phldrT="[Текст]" custT="1"/>
      <dgm:spPr/>
      <dgm:t>
        <a:bodyPr/>
        <a:lstStyle/>
        <a:p>
          <a:pPr algn="just"/>
          <a:r>
            <a:rPr lang="ru-RU" sz="3600" dirty="0">
              <a:solidFill>
                <a:schemeClr val="accent1">
                  <a:lumMod val="50000"/>
                </a:schemeClr>
              </a:solidFill>
            </a:rPr>
            <a:t>подать заявление с 1 ноября по 15 декабря 2021 года </a:t>
          </a:r>
          <a:r>
            <a:rPr lang="ru-RU" sz="3600" b="1" dirty="0">
              <a:solidFill>
                <a:schemeClr val="accent1">
                  <a:lumMod val="50000"/>
                </a:schemeClr>
              </a:solidFill>
            </a:rPr>
            <a:t>в ФНС через личный кабинет на </a:t>
          </a:r>
          <a:r>
            <a:rPr lang="en-US" sz="3600" b="1" dirty="0">
              <a:solidFill>
                <a:schemeClr val="accent1">
                  <a:lumMod val="50000"/>
                </a:schemeClr>
              </a:solidFill>
            </a:rPr>
            <a:t>nalog.ru</a:t>
          </a:r>
          <a:r>
            <a:rPr lang="ru-RU" sz="3600" b="1" dirty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ru-RU" sz="3600" dirty="0">
              <a:solidFill>
                <a:schemeClr val="accent1">
                  <a:lumMod val="50000"/>
                </a:schemeClr>
              </a:solidFill>
            </a:rPr>
            <a:t>Деньги придут в течение 8 рабочих дней </a:t>
          </a:r>
        </a:p>
      </dgm:t>
    </dgm:pt>
    <dgm:pt modelId="{C6FDBB65-8961-4C0C-9BC5-63446344B979}" type="parTrans" cxnId="{B48E2A86-7653-4413-B110-A22576B21A8A}">
      <dgm:prSet/>
      <dgm:spPr/>
      <dgm:t>
        <a:bodyPr/>
        <a:lstStyle/>
        <a:p>
          <a:endParaRPr lang="ru-RU"/>
        </a:p>
      </dgm:t>
    </dgm:pt>
    <dgm:pt modelId="{328DF770-F2AE-4B5A-B39D-51BFC3543158}" type="sibTrans" cxnId="{B48E2A86-7653-4413-B110-A22576B21A8A}">
      <dgm:prSet/>
      <dgm:spPr/>
      <dgm:t>
        <a:bodyPr/>
        <a:lstStyle/>
        <a:p>
          <a:endParaRPr lang="ru-RU"/>
        </a:p>
      </dgm:t>
    </dgm:pt>
    <dgm:pt modelId="{9A90533D-D3CC-4C7C-8BD0-EBC2C72FE028}" type="pres">
      <dgm:prSet presAssocID="{27F4A547-AF69-4341-AFEC-64ABF50506EB}" presName="linear" presStyleCnt="0">
        <dgm:presLayoutVars>
          <dgm:animLvl val="lvl"/>
          <dgm:resizeHandles val="exact"/>
        </dgm:presLayoutVars>
      </dgm:prSet>
      <dgm:spPr/>
    </dgm:pt>
    <dgm:pt modelId="{36FE0B0A-9228-44C2-966F-E373428EB4E6}" type="pres">
      <dgm:prSet presAssocID="{9A70B256-E92A-4479-9731-AC93B636E77A}" presName="parentText" presStyleLbl="node1" presStyleIdx="0" presStyleCnt="1" custScaleY="54945">
        <dgm:presLayoutVars>
          <dgm:chMax val="0"/>
          <dgm:bulletEnabled val="1"/>
        </dgm:presLayoutVars>
      </dgm:prSet>
      <dgm:spPr/>
    </dgm:pt>
    <dgm:pt modelId="{8535EFAB-A4E7-4ECC-9EB5-E8081C3DC2DD}" type="pres">
      <dgm:prSet presAssocID="{9A70B256-E92A-4479-9731-AC93B636E77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8FAFD6A-5454-4146-8CD1-F1DB4B6087C5}" type="presOf" srcId="{9A70B256-E92A-4479-9731-AC93B636E77A}" destId="{36FE0B0A-9228-44C2-966F-E373428EB4E6}" srcOrd="0" destOrd="0" presId="urn:microsoft.com/office/officeart/2005/8/layout/vList2"/>
    <dgm:cxn modelId="{9CFC336F-5653-4392-AD52-F5AED4327CFD}" srcId="{27F4A547-AF69-4341-AFEC-64ABF50506EB}" destId="{9A70B256-E92A-4479-9731-AC93B636E77A}" srcOrd="0" destOrd="0" parTransId="{1C35096C-3DB6-478C-9680-6E3FAF31B386}" sibTransId="{225196B8-B614-482B-9E22-76F845107E5A}"/>
    <dgm:cxn modelId="{B48E2A86-7653-4413-B110-A22576B21A8A}" srcId="{9A70B256-E92A-4479-9731-AC93B636E77A}" destId="{838665BB-5E3F-426E-A621-D8BC7C2C1AF4}" srcOrd="0" destOrd="0" parTransId="{C6FDBB65-8961-4C0C-9BC5-63446344B979}" sibTransId="{328DF770-F2AE-4B5A-B39D-51BFC3543158}"/>
    <dgm:cxn modelId="{789DB6B8-604F-4883-936D-236AA86063BD}" type="presOf" srcId="{27F4A547-AF69-4341-AFEC-64ABF50506EB}" destId="{9A90533D-D3CC-4C7C-8BD0-EBC2C72FE028}" srcOrd="0" destOrd="0" presId="urn:microsoft.com/office/officeart/2005/8/layout/vList2"/>
    <dgm:cxn modelId="{4A4C20DB-86CE-43BA-8A01-7AB9FE432E92}" type="presOf" srcId="{838665BB-5E3F-426E-A621-D8BC7C2C1AF4}" destId="{8535EFAB-A4E7-4ECC-9EB5-E8081C3DC2DD}" srcOrd="0" destOrd="0" presId="urn:microsoft.com/office/officeart/2005/8/layout/vList2"/>
    <dgm:cxn modelId="{0C24A825-C38E-4D7B-8AB2-F6BD19634ED0}" type="presParOf" srcId="{9A90533D-D3CC-4C7C-8BD0-EBC2C72FE028}" destId="{36FE0B0A-9228-44C2-966F-E373428EB4E6}" srcOrd="0" destOrd="0" presId="urn:microsoft.com/office/officeart/2005/8/layout/vList2"/>
    <dgm:cxn modelId="{45C04960-7859-4618-B9F6-6B33B43055FE}" type="presParOf" srcId="{9A90533D-D3CC-4C7C-8BD0-EBC2C72FE028}" destId="{8535EFAB-A4E7-4ECC-9EB5-E8081C3DC2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A07F86-6546-4638-8667-5C0C0F1DAEE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695B88-4CAF-4C6D-86CE-C1578A11298A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3600" dirty="0"/>
            <a:t>Получить грант могут социально ориентированные НКО и предприятия из сфер:</a:t>
          </a:r>
        </a:p>
      </dgm:t>
    </dgm:pt>
    <dgm:pt modelId="{F50883DF-4292-4E49-92BD-16CA531BCB0B}" type="parTrans" cxnId="{DE8E3FD3-5454-4DAE-8858-B3664D22A0B4}">
      <dgm:prSet/>
      <dgm:spPr/>
      <dgm:t>
        <a:bodyPr/>
        <a:lstStyle/>
        <a:p>
          <a:endParaRPr lang="ru-RU"/>
        </a:p>
      </dgm:t>
    </dgm:pt>
    <dgm:pt modelId="{569B1970-F54D-4971-8209-F653A54BD46B}" type="sibTrans" cxnId="{DE8E3FD3-5454-4DAE-8858-B3664D22A0B4}">
      <dgm:prSet/>
      <dgm:spPr/>
      <dgm:t>
        <a:bodyPr/>
        <a:lstStyle/>
        <a:p>
          <a:endParaRPr lang="ru-RU"/>
        </a:p>
      </dgm:t>
    </dgm:pt>
    <dgm:pt modelId="{8C943FEA-F9BD-4C8D-BA22-8D55CEE09F07}">
      <dgm:prSet phldrT="[Текст]" custT="1"/>
      <dgm:spPr/>
      <dgm:t>
        <a:bodyPr/>
        <a:lstStyle/>
        <a:p>
          <a:r>
            <a:rPr lang="ru-RU" sz="2600" dirty="0">
              <a:solidFill>
                <a:schemeClr val="accent1">
                  <a:lumMod val="50000"/>
                </a:schemeClr>
              </a:solidFill>
            </a:rPr>
            <a:t>культуры, организации досуга, конференций и выставок,</a:t>
          </a:r>
        </a:p>
      </dgm:t>
    </dgm:pt>
    <dgm:pt modelId="{376513BD-8B29-45DD-910F-D51A1C31BD7B}" type="sibTrans" cxnId="{0E31048E-CFC3-48EF-824A-8FC6C2A0DEB7}">
      <dgm:prSet/>
      <dgm:spPr/>
      <dgm:t>
        <a:bodyPr/>
        <a:lstStyle/>
        <a:p>
          <a:endParaRPr lang="ru-RU"/>
        </a:p>
      </dgm:t>
    </dgm:pt>
    <dgm:pt modelId="{2B00DEFA-DE23-4982-BC4A-3F95B0C8FC0A}" type="parTrans" cxnId="{0E31048E-CFC3-48EF-824A-8FC6C2A0DEB7}">
      <dgm:prSet/>
      <dgm:spPr/>
      <dgm:t>
        <a:bodyPr/>
        <a:lstStyle/>
        <a:p>
          <a:endParaRPr lang="ru-RU"/>
        </a:p>
      </dgm:t>
    </dgm:pt>
    <dgm:pt modelId="{12D0DBE7-EA59-4F6B-B61B-D7B62237E9AF}">
      <dgm:prSet phldrT="[Текст]" custT="1"/>
      <dgm:spPr/>
      <dgm:t>
        <a:bodyPr/>
        <a:lstStyle/>
        <a:p>
          <a:r>
            <a:rPr lang="ru-RU" sz="2600" dirty="0">
              <a:solidFill>
                <a:schemeClr val="accent1">
                  <a:lumMod val="50000"/>
                </a:schemeClr>
              </a:solidFill>
            </a:rPr>
            <a:t>спорта,</a:t>
          </a:r>
        </a:p>
      </dgm:t>
    </dgm:pt>
    <dgm:pt modelId="{FE805CD9-F466-4468-A885-618B0EE1CA07}" type="parTrans" cxnId="{1D9F6530-CED7-49B3-82D3-43DD58A44D7A}">
      <dgm:prSet/>
      <dgm:spPr/>
      <dgm:t>
        <a:bodyPr/>
        <a:lstStyle/>
        <a:p>
          <a:endParaRPr lang="ru-RU"/>
        </a:p>
      </dgm:t>
    </dgm:pt>
    <dgm:pt modelId="{4CA33C16-5FCE-4BA0-81DA-FDB88B333197}" type="sibTrans" cxnId="{1D9F6530-CED7-49B3-82D3-43DD58A44D7A}">
      <dgm:prSet/>
      <dgm:spPr/>
      <dgm:t>
        <a:bodyPr/>
        <a:lstStyle/>
        <a:p>
          <a:endParaRPr lang="ru-RU"/>
        </a:p>
      </dgm:t>
    </dgm:pt>
    <dgm:pt modelId="{AAEC3B08-4F94-4ACF-B2CE-8B8F7FA0309C}">
      <dgm:prSet phldrT="[Текст]" custT="1"/>
      <dgm:spPr/>
      <dgm:t>
        <a:bodyPr/>
        <a:lstStyle/>
        <a:p>
          <a:r>
            <a:rPr lang="ru-RU" sz="2600" dirty="0">
              <a:solidFill>
                <a:schemeClr val="accent1">
                  <a:lumMod val="50000"/>
                </a:schemeClr>
              </a:solidFill>
            </a:rPr>
            <a:t>гостиничного бизнеса,</a:t>
          </a:r>
        </a:p>
      </dgm:t>
    </dgm:pt>
    <dgm:pt modelId="{155C8C7B-3A45-495D-B462-E6970CBC6971}" type="parTrans" cxnId="{4CB49179-6A91-4781-9C2D-B287DD0A008B}">
      <dgm:prSet/>
      <dgm:spPr/>
      <dgm:t>
        <a:bodyPr/>
        <a:lstStyle/>
        <a:p>
          <a:endParaRPr lang="ru-RU"/>
        </a:p>
      </dgm:t>
    </dgm:pt>
    <dgm:pt modelId="{DA5E2D59-5C8B-482C-8A56-C921CA86AF0B}" type="sibTrans" cxnId="{4CB49179-6A91-4781-9C2D-B287DD0A008B}">
      <dgm:prSet/>
      <dgm:spPr/>
      <dgm:t>
        <a:bodyPr/>
        <a:lstStyle/>
        <a:p>
          <a:endParaRPr lang="ru-RU"/>
        </a:p>
      </dgm:t>
    </dgm:pt>
    <dgm:pt modelId="{49C2F0D3-E392-47CD-ACC4-CFADCAEA93A8}">
      <dgm:prSet phldrT="[Текст]" custT="1"/>
      <dgm:spPr/>
      <dgm:t>
        <a:bodyPr/>
        <a:lstStyle/>
        <a:p>
          <a:r>
            <a:rPr lang="ru-RU" sz="2600" dirty="0">
              <a:solidFill>
                <a:schemeClr val="accent1">
                  <a:lumMod val="50000"/>
                </a:schemeClr>
              </a:solidFill>
            </a:rPr>
            <a:t>общественного питания,</a:t>
          </a:r>
        </a:p>
      </dgm:t>
    </dgm:pt>
    <dgm:pt modelId="{27257834-AB84-4BF6-A16F-59595FCB8DE3}" type="parTrans" cxnId="{5A6936C3-14F1-4BD0-9B70-99A1F8252E72}">
      <dgm:prSet/>
      <dgm:spPr/>
      <dgm:t>
        <a:bodyPr/>
        <a:lstStyle/>
        <a:p>
          <a:endParaRPr lang="ru-RU"/>
        </a:p>
      </dgm:t>
    </dgm:pt>
    <dgm:pt modelId="{58F6C23C-95A8-422B-832F-9272288E757E}" type="sibTrans" cxnId="{5A6936C3-14F1-4BD0-9B70-99A1F8252E72}">
      <dgm:prSet/>
      <dgm:spPr/>
      <dgm:t>
        <a:bodyPr/>
        <a:lstStyle/>
        <a:p>
          <a:endParaRPr lang="ru-RU"/>
        </a:p>
      </dgm:t>
    </dgm:pt>
    <dgm:pt modelId="{94126A11-664F-4B79-931C-ADE9E0796BB3}">
      <dgm:prSet phldrT="[Текст]" custT="1"/>
      <dgm:spPr/>
      <dgm:t>
        <a:bodyPr/>
        <a:lstStyle/>
        <a:p>
          <a:r>
            <a:rPr lang="ru-RU" sz="2600" dirty="0">
              <a:solidFill>
                <a:schemeClr val="accent1">
                  <a:lumMod val="50000"/>
                </a:schemeClr>
              </a:solidFill>
            </a:rPr>
            <a:t>дополнительного образования,</a:t>
          </a:r>
        </a:p>
      </dgm:t>
    </dgm:pt>
    <dgm:pt modelId="{A105FCD9-CF2C-499B-8EA6-74D4FE175A87}" type="parTrans" cxnId="{5794BB0A-47C7-4BB6-A5B8-03A5C6CA6CC7}">
      <dgm:prSet/>
      <dgm:spPr/>
      <dgm:t>
        <a:bodyPr/>
        <a:lstStyle/>
        <a:p>
          <a:endParaRPr lang="ru-RU"/>
        </a:p>
      </dgm:t>
    </dgm:pt>
    <dgm:pt modelId="{85066553-40F0-4B0D-BC28-32251779BA3E}" type="sibTrans" cxnId="{5794BB0A-47C7-4BB6-A5B8-03A5C6CA6CC7}">
      <dgm:prSet/>
      <dgm:spPr/>
      <dgm:t>
        <a:bodyPr/>
        <a:lstStyle/>
        <a:p>
          <a:endParaRPr lang="ru-RU"/>
        </a:p>
      </dgm:t>
    </dgm:pt>
    <dgm:pt modelId="{D1D1FFE2-F051-41AD-9AB1-F1FBFE278311}">
      <dgm:prSet phldrT="[Текст]" custT="1"/>
      <dgm:spPr/>
      <dgm:t>
        <a:bodyPr/>
        <a:lstStyle/>
        <a:p>
          <a:r>
            <a:rPr lang="ru-RU" sz="2600" dirty="0">
              <a:solidFill>
                <a:schemeClr val="accent1">
                  <a:lumMod val="50000"/>
                </a:schemeClr>
              </a:solidFill>
            </a:rPr>
            <a:t>бытовых услуг,</a:t>
          </a:r>
        </a:p>
      </dgm:t>
    </dgm:pt>
    <dgm:pt modelId="{5C37654E-CD60-4A97-A379-B1FB5DB04A72}" type="parTrans" cxnId="{CE70D8A4-E81A-4D19-9124-969FF820AD29}">
      <dgm:prSet/>
      <dgm:spPr/>
      <dgm:t>
        <a:bodyPr/>
        <a:lstStyle/>
        <a:p>
          <a:endParaRPr lang="ru-RU"/>
        </a:p>
      </dgm:t>
    </dgm:pt>
    <dgm:pt modelId="{8082A602-0740-4889-8743-A4EEF9C0C015}" type="sibTrans" cxnId="{CE70D8A4-E81A-4D19-9124-969FF820AD29}">
      <dgm:prSet/>
      <dgm:spPr/>
      <dgm:t>
        <a:bodyPr/>
        <a:lstStyle/>
        <a:p>
          <a:endParaRPr lang="ru-RU"/>
        </a:p>
      </dgm:t>
    </dgm:pt>
    <dgm:pt modelId="{824C037E-D75C-475A-A812-C91053E23404}">
      <dgm:prSet phldrT="[Текст]" custT="1"/>
      <dgm:spPr/>
      <dgm:t>
        <a:bodyPr/>
        <a:lstStyle/>
        <a:p>
          <a:r>
            <a:rPr lang="ru-RU" sz="2600" dirty="0">
              <a:solidFill>
                <a:schemeClr val="accent1">
                  <a:lumMod val="50000"/>
                </a:schemeClr>
              </a:solidFill>
            </a:rPr>
            <a:t>автомобильного и водного транспорта.</a:t>
          </a:r>
        </a:p>
      </dgm:t>
    </dgm:pt>
    <dgm:pt modelId="{A0D6878F-714E-42FD-AB16-52676BD67F5F}" type="parTrans" cxnId="{8DDFE7CF-15CE-4939-A221-76ED09F1006E}">
      <dgm:prSet/>
      <dgm:spPr/>
      <dgm:t>
        <a:bodyPr/>
        <a:lstStyle/>
        <a:p>
          <a:endParaRPr lang="ru-RU"/>
        </a:p>
      </dgm:t>
    </dgm:pt>
    <dgm:pt modelId="{A06BF335-34FD-4A72-9E34-9E2A111778DE}" type="sibTrans" cxnId="{8DDFE7CF-15CE-4939-A221-76ED09F1006E}">
      <dgm:prSet/>
      <dgm:spPr/>
      <dgm:t>
        <a:bodyPr/>
        <a:lstStyle/>
        <a:p>
          <a:endParaRPr lang="ru-RU"/>
        </a:p>
      </dgm:t>
    </dgm:pt>
    <dgm:pt modelId="{7AA9723B-7329-4426-A7BC-F25ADDFA3B2B}" type="pres">
      <dgm:prSet presAssocID="{E3A07F86-6546-4638-8667-5C0C0F1DAEE8}" presName="linear" presStyleCnt="0">
        <dgm:presLayoutVars>
          <dgm:dir/>
          <dgm:animLvl val="lvl"/>
          <dgm:resizeHandles val="exact"/>
        </dgm:presLayoutVars>
      </dgm:prSet>
      <dgm:spPr/>
    </dgm:pt>
    <dgm:pt modelId="{B39E93C8-9B8E-4DB4-8B0C-EC1582E6B5AC}" type="pres">
      <dgm:prSet presAssocID="{53695B88-4CAF-4C6D-86CE-C1578A11298A}" presName="parentLin" presStyleCnt="0"/>
      <dgm:spPr/>
    </dgm:pt>
    <dgm:pt modelId="{6BE08213-9419-4EDC-BF54-517DCC27C9F3}" type="pres">
      <dgm:prSet presAssocID="{53695B88-4CAF-4C6D-86CE-C1578A11298A}" presName="parentLeftMargin" presStyleLbl="node1" presStyleIdx="0" presStyleCnt="1"/>
      <dgm:spPr/>
    </dgm:pt>
    <dgm:pt modelId="{5A02A423-9EBA-4C18-B332-A4CDA297F142}" type="pres">
      <dgm:prSet presAssocID="{53695B88-4CAF-4C6D-86CE-C1578A11298A}" presName="parentText" presStyleLbl="node1" presStyleIdx="0" presStyleCnt="1" custScaleX="128062">
        <dgm:presLayoutVars>
          <dgm:chMax val="0"/>
          <dgm:bulletEnabled val="1"/>
        </dgm:presLayoutVars>
      </dgm:prSet>
      <dgm:spPr/>
    </dgm:pt>
    <dgm:pt modelId="{3DAF006F-E7CF-470B-A04B-0F7D1F370C98}" type="pres">
      <dgm:prSet presAssocID="{53695B88-4CAF-4C6D-86CE-C1578A11298A}" presName="negativeSpace" presStyleCnt="0"/>
      <dgm:spPr/>
    </dgm:pt>
    <dgm:pt modelId="{8AB36347-B964-49C8-B213-4C0E37CDC1BC}" type="pres">
      <dgm:prSet presAssocID="{53695B88-4CAF-4C6D-86CE-C1578A11298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794BB0A-47C7-4BB6-A5B8-03A5C6CA6CC7}" srcId="{53695B88-4CAF-4C6D-86CE-C1578A11298A}" destId="{94126A11-664F-4B79-931C-ADE9E0796BB3}" srcOrd="4" destOrd="0" parTransId="{A105FCD9-CF2C-499B-8EA6-74D4FE175A87}" sibTransId="{85066553-40F0-4B0D-BC28-32251779BA3E}"/>
    <dgm:cxn modelId="{81943914-8D60-4D2A-810A-7B8722D455C0}" type="presOf" srcId="{E3A07F86-6546-4638-8667-5C0C0F1DAEE8}" destId="{7AA9723B-7329-4426-A7BC-F25ADDFA3B2B}" srcOrd="0" destOrd="0" presId="urn:microsoft.com/office/officeart/2005/8/layout/list1"/>
    <dgm:cxn modelId="{D0A70C2A-76D0-4976-8284-B824D03366EF}" type="presOf" srcId="{49C2F0D3-E392-47CD-ACC4-CFADCAEA93A8}" destId="{8AB36347-B964-49C8-B213-4C0E37CDC1BC}" srcOrd="0" destOrd="3" presId="urn:microsoft.com/office/officeart/2005/8/layout/list1"/>
    <dgm:cxn modelId="{1D9F6530-CED7-49B3-82D3-43DD58A44D7A}" srcId="{53695B88-4CAF-4C6D-86CE-C1578A11298A}" destId="{12D0DBE7-EA59-4F6B-B61B-D7B62237E9AF}" srcOrd="1" destOrd="0" parTransId="{FE805CD9-F466-4468-A885-618B0EE1CA07}" sibTransId="{4CA33C16-5FCE-4BA0-81DA-FDB88B333197}"/>
    <dgm:cxn modelId="{B5218342-C86E-402E-B0D8-699F896F8A6F}" type="presOf" srcId="{53695B88-4CAF-4C6D-86CE-C1578A11298A}" destId="{6BE08213-9419-4EDC-BF54-517DCC27C9F3}" srcOrd="0" destOrd="0" presId="urn:microsoft.com/office/officeart/2005/8/layout/list1"/>
    <dgm:cxn modelId="{85535A64-46A3-4B8A-930C-A7CC7135CD63}" type="presOf" srcId="{D1D1FFE2-F051-41AD-9AB1-F1FBFE278311}" destId="{8AB36347-B964-49C8-B213-4C0E37CDC1BC}" srcOrd="0" destOrd="5" presId="urn:microsoft.com/office/officeart/2005/8/layout/list1"/>
    <dgm:cxn modelId="{4CB49179-6A91-4781-9C2D-B287DD0A008B}" srcId="{53695B88-4CAF-4C6D-86CE-C1578A11298A}" destId="{AAEC3B08-4F94-4ACF-B2CE-8B8F7FA0309C}" srcOrd="2" destOrd="0" parTransId="{155C8C7B-3A45-495D-B462-E6970CBC6971}" sibTransId="{DA5E2D59-5C8B-482C-8A56-C921CA86AF0B}"/>
    <dgm:cxn modelId="{0E31048E-CFC3-48EF-824A-8FC6C2A0DEB7}" srcId="{53695B88-4CAF-4C6D-86CE-C1578A11298A}" destId="{8C943FEA-F9BD-4C8D-BA22-8D55CEE09F07}" srcOrd="0" destOrd="0" parTransId="{2B00DEFA-DE23-4982-BC4A-3F95B0C8FC0A}" sibTransId="{376513BD-8B29-45DD-910F-D51A1C31BD7B}"/>
    <dgm:cxn modelId="{CE70D8A4-E81A-4D19-9124-969FF820AD29}" srcId="{53695B88-4CAF-4C6D-86CE-C1578A11298A}" destId="{D1D1FFE2-F051-41AD-9AB1-F1FBFE278311}" srcOrd="5" destOrd="0" parTransId="{5C37654E-CD60-4A97-A379-B1FB5DB04A72}" sibTransId="{8082A602-0740-4889-8743-A4EEF9C0C015}"/>
    <dgm:cxn modelId="{F81E21AC-5C3C-4548-A913-11D5D4FA3321}" type="presOf" srcId="{AAEC3B08-4F94-4ACF-B2CE-8B8F7FA0309C}" destId="{8AB36347-B964-49C8-B213-4C0E37CDC1BC}" srcOrd="0" destOrd="2" presId="urn:microsoft.com/office/officeart/2005/8/layout/list1"/>
    <dgm:cxn modelId="{00831CB5-132C-4C10-B7A4-325736E0E4CA}" type="presOf" srcId="{12D0DBE7-EA59-4F6B-B61B-D7B62237E9AF}" destId="{8AB36347-B964-49C8-B213-4C0E37CDC1BC}" srcOrd="0" destOrd="1" presId="urn:microsoft.com/office/officeart/2005/8/layout/list1"/>
    <dgm:cxn modelId="{2AA16FBC-F0D5-4CA6-B8EB-D831BBC0196C}" type="presOf" srcId="{8C943FEA-F9BD-4C8D-BA22-8D55CEE09F07}" destId="{8AB36347-B964-49C8-B213-4C0E37CDC1BC}" srcOrd="0" destOrd="0" presId="urn:microsoft.com/office/officeart/2005/8/layout/list1"/>
    <dgm:cxn modelId="{5A6936C3-14F1-4BD0-9B70-99A1F8252E72}" srcId="{53695B88-4CAF-4C6D-86CE-C1578A11298A}" destId="{49C2F0D3-E392-47CD-ACC4-CFADCAEA93A8}" srcOrd="3" destOrd="0" parTransId="{27257834-AB84-4BF6-A16F-59595FCB8DE3}" sibTransId="{58F6C23C-95A8-422B-832F-9272288E757E}"/>
    <dgm:cxn modelId="{8DDFE7CF-15CE-4939-A221-76ED09F1006E}" srcId="{53695B88-4CAF-4C6D-86CE-C1578A11298A}" destId="{824C037E-D75C-475A-A812-C91053E23404}" srcOrd="6" destOrd="0" parTransId="{A0D6878F-714E-42FD-AB16-52676BD67F5F}" sibTransId="{A06BF335-34FD-4A72-9E34-9E2A111778DE}"/>
    <dgm:cxn modelId="{DE8E3FD3-5454-4DAE-8858-B3664D22A0B4}" srcId="{E3A07F86-6546-4638-8667-5C0C0F1DAEE8}" destId="{53695B88-4CAF-4C6D-86CE-C1578A11298A}" srcOrd="0" destOrd="0" parTransId="{F50883DF-4292-4E49-92BD-16CA531BCB0B}" sibTransId="{569B1970-F54D-4971-8209-F653A54BD46B}"/>
    <dgm:cxn modelId="{4F9B5AED-349B-456C-AAB5-B3B28C04AA12}" type="presOf" srcId="{94126A11-664F-4B79-931C-ADE9E0796BB3}" destId="{8AB36347-B964-49C8-B213-4C0E37CDC1BC}" srcOrd="0" destOrd="4" presId="urn:microsoft.com/office/officeart/2005/8/layout/list1"/>
    <dgm:cxn modelId="{263B9EF2-D303-4C80-9F83-C1548DC77F77}" type="presOf" srcId="{824C037E-D75C-475A-A812-C91053E23404}" destId="{8AB36347-B964-49C8-B213-4C0E37CDC1BC}" srcOrd="0" destOrd="6" presId="urn:microsoft.com/office/officeart/2005/8/layout/list1"/>
    <dgm:cxn modelId="{F8FAD2FB-CC45-40EE-B615-EDF2AD5F02DC}" type="presOf" srcId="{53695B88-4CAF-4C6D-86CE-C1578A11298A}" destId="{5A02A423-9EBA-4C18-B332-A4CDA297F142}" srcOrd="1" destOrd="0" presId="urn:microsoft.com/office/officeart/2005/8/layout/list1"/>
    <dgm:cxn modelId="{2634D873-7402-4E92-A192-0C04B5F3B16C}" type="presParOf" srcId="{7AA9723B-7329-4426-A7BC-F25ADDFA3B2B}" destId="{B39E93C8-9B8E-4DB4-8B0C-EC1582E6B5AC}" srcOrd="0" destOrd="0" presId="urn:microsoft.com/office/officeart/2005/8/layout/list1"/>
    <dgm:cxn modelId="{3D0C7DFF-B0B3-49CE-8ADD-C919A2D19DBB}" type="presParOf" srcId="{B39E93C8-9B8E-4DB4-8B0C-EC1582E6B5AC}" destId="{6BE08213-9419-4EDC-BF54-517DCC27C9F3}" srcOrd="0" destOrd="0" presId="urn:microsoft.com/office/officeart/2005/8/layout/list1"/>
    <dgm:cxn modelId="{A1156A00-31A3-4B18-9DB3-2326AB465B5A}" type="presParOf" srcId="{B39E93C8-9B8E-4DB4-8B0C-EC1582E6B5AC}" destId="{5A02A423-9EBA-4C18-B332-A4CDA297F142}" srcOrd="1" destOrd="0" presId="urn:microsoft.com/office/officeart/2005/8/layout/list1"/>
    <dgm:cxn modelId="{BAB9934A-14FA-449B-86E9-FE3B5EFF67F3}" type="presParOf" srcId="{7AA9723B-7329-4426-A7BC-F25ADDFA3B2B}" destId="{3DAF006F-E7CF-470B-A04B-0F7D1F370C98}" srcOrd="1" destOrd="0" presId="urn:microsoft.com/office/officeart/2005/8/layout/list1"/>
    <dgm:cxn modelId="{5906E6D4-CDFC-447B-85E2-5D4F5E360EF9}" type="presParOf" srcId="{7AA9723B-7329-4426-A7BC-F25ADDFA3B2B}" destId="{8AB36347-B964-49C8-B213-4C0E37CDC1B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C6924D-03AB-4D36-9434-A2A24C52EAC4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CFC6A-C5DC-42A8-B6EA-295B2012A2F0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dirty="0"/>
            <a:t>Кто может воспользоваться</a:t>
          </a:r>
        </a:p>
      </dgm:t>
    </dgm:pt>
    <dgm:pt modelId="{FCBB4439-668C-4B87-A7C7-7B03CA73FBDF}" type="parTrans" cxnId="{FCFF061B-BB66-4A57-B9BA-B16B20E7010B}">
      <dgm:prSet/>
      <dgm:spPr/>
      <dgm:t>
        <a:bodyPr/>
        <a:lstStyle/>
        <a:p>
          <a:endParaRPr lang="ru-RU"/>
        </a:p>
      </dgm:t>
    </dgm:pt>
    <dgm:pt modelId="{D72986C3-9541-4725-BDEA-4DB155B4D84E}" type="sibTrans" cxnId="{FCFF061B-BB66-4A57-B9BA-B16B20E7010B}">
      <dgm:prSet/>
      <dgm:spPr/>
      <dgm:t>
        <a:bodyPr/>
        <a:lstStyle/>
        <a:p>
          <a:endParaRPr lang="ru-RU"/>
        </a:p>
      </dgm:t>
    </dgm:pt>
    <dgm:pt modelId="{50C35B78-9C96-4350-A24C-5E12C10E6791}">
      <dgm:prSet phldrT="[Текст]" custT="1"/>
      <dgm:spPr>
        <a:solidFill>
          <a:srgbClr val="57C2FD">
            <a:alpha val="30000"/>
          </a:srgbClr>
        </a:solidFill>
      </dgm:spPr>
      <dgm:t>
        <a:bodyPr/>
        <a:lstStyle/>
        <a:p>
          <a:r>
            <a:rPr lang="ru-RU" sz="3600" dirty="0">
              <a:solidFill>
                <a:schemeClr val="accent1">
                  <a:lumMod val="50000"/>
                </a:schemeClr>
              </a:solidFill>
            </a:rPr>
            <a:t>участник ФОТ 2.0</a:t>
          </a:r>
        </a:p>
      </dgm:t>
    </dgm:pt>
    <dgm:pt modelId="{BFFBDAEF-DEE5-4A63-9787-A8502CBBC7F0}" type="parTrans" cxnId="{D582BDDF-3E69-4312-B1A8-A8D09326A102}">
      <dgm:prSet/>
      <dgm:spPr/>
      <dgm:t>
        <a:bodyPr/>
        <a:lstStyle/>
        <a:p>
          <a:endParaRPr lang="ru-RU"/>
        </a:p>
      </dgm:t>
    </dgm:pt>
    <dgm:pt modelId="{27F4314D-DFF8-447A-A4EA-8CDA313DC5CA}" type="sibTrans" cxnId="{D582BDDF-3E69-4312-B1A8-A8D09326A102}">
      <dgm:prSet/>
      <dgm:spPr/>
      <dgm:t>
        <a:bodyPr/>
        <a:lstStyle/>
        <a:p>
          <a:endParaRPr lang="ru-RU"/>
        </a:p>
      </dgm:t>
    </dgm:pt>
    <dgm:pt modelId="{5FD2CA20-FCB0-44FE-8748-65D957237F2E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dirty="0"/>
            <a:t>Условия льготной программы</a:t>
          </a:r>
        </a:p>
      </dgm:t>
    </dgm:pt>
    <dgm:pt modelId="{8E877FCC-449F-4A27-9AA1-452759185D52}" type="parTrans" cxnId="{F1028311-4163-4435-8DF3-76EDC425527E}">
      <dgm:prSet/>
      <dgm:spPr/>
      <dgm:t>
        <a:bodyPr/>
        <a:lstStyle/>
        <a:p>
          <a:endParaRPr lang="ru-RU"/>
        </a:p>
      </dgm:t>
    </dgm:pt>
    <dgm:pt modelId="{E0A35492-23AE-4F60-86DC-73F31B19CA8C}" type="sibTrans" cxnId="{F1028311-4163-4435-8DF3-76EDC425527E}">
      <dgm:prSet/>
      <dgm:spPr/>
      <dgm:t>
        <a:bodyPr/>
        <a:lstStyle/>
        <a:p>
          <a:endParaRPr lang="ru-RU"/>
        </a:p>
      </dgm:t>
    </dgm:pt>
    <dgm:pt modelId="{0C7C96B1-2530-4063-979E-C51982430EBC}">
      <dgm:prSet phldrT="[Текст]" custT="1"/>
      <dgm:spPr>
        <a:solidFill>
          <a:srgbClr val="57C2FD">
            <a:alpha val="30000"/>
          </a:srgbClr>
        </a:solidFill>
      </dgm:spPr>
      <dgm:t>
        <a:bodyPr/>
        <a:lstStyle/>
        <a:p>
          <a:r>
            <a:rPr lang="ru-RU" sz="3600" dirty="0">
              <a:solidFill>
                <a:schemeClr val="accent1">
                  <a:lumMod val="50000"/>
                </a:schemeClr>
              </a:solidFill>
            </a:rPr>
            <a:t>ставка 3%</a:t>
          </a:r>
        </a:p>
      </dgm:t>
    </dgm:pt>
    <dgm:pt modelId="{189BD375-7E2B-4468-A8A8-0DB969543846}" type="parTrans" cxnId="{707802BA-2316-470F-8416-60ADF62EC847}">
      <dgm:prSet/>
      <dgm:spPr/>
      <dgm:t>
        <a:bodyPr/>
        <a:lstStyle/>
        <a:p>
          <a:endParaRPr lang="ru-RU"/>
        </a:p>
      </dgm:t>
    </dgm:pt>
    <dgm:pt modelId="{635B59BC-EC57-47F9-A182-B62F1D15DB50}" type="sibTrans" cxnId="{707802BA-2316-470F-8416-60ADF62EC847}">
      <dgm:prSet/>
      <dgm:spPr/>
      <dgm:t>
        <a:bodyPr/>
        <a:lstStyle/>
        <a:p>
          <a:endParaRPr lang="ru-RU"/>
        </a:p>
      </dgm:t>
    </dgm:pt>
    <dgm:pt modelId="{A45DEB6A-EC41-40EF-B8F8-E6E1227878E1}">
      <dgm:prSet phldrT="[Текст]" custT="1"/>
      <dgm:spPr>
        <a:solidFill>
          <a:srgbClr val="57C2FD">
            <a:alpha val="30000"/>
          </a:srgbClr>
        </a:solidFill>
      </dgm:spPr>
      <dgm:t>
        <a:bodyPr/>
        <a:lstStyle/>
        <a:p>
          <a:r>
            <a:rPr lang="ru-RU" sz="2800" dirty="0">
              <a:solidFill>
                <a:schemeClr val="accent1">
                  <a:lumMod val="50000"/>
                </a:schemeClr>
              </a:solidFill>
            </a:rPr>
            <a:t>размер = МРОТ * число сотрудников * 12</a:t>
          </a:r>
        </a:p>
      </dgm:t>
    </dgm:pt>
    <dgm:pt modelId="{B64AD5A3-96B5-40C8-A601-CF819E0A563F}" type="parTrans" cxnId="{01A2252D-B3DD-468C-9233-BDC4057EE65E}">
      <dgm:prSet/>
      <dgm:spPr/>
      <dgm:t>
        <a:bodyPr/>
        <a:lstStyle/>
        <a:p>
          <a:endParaRPr lang="ru-RU"/>
        </a:p>
      </dgm:t>
    </dgm:pt>
    <dgm:pt modelId="{D9EB4AC3-1062-4E38-99C7-E87C57A70B0C}" type="sibTrans" cxnId="{01A2252D-B3DD-468C-9233-BDC4057EE65E}">
      <dgm:prSet/>
      <dgm:spPr/>
      <dgm:t>
        <a:bodyPr/>
        <a:lstStyle/>
        <a:p>
          <a:endParaRPr lang="ru-RU"/>
        </a:p>
      </dgm:t>
    </dgm:pt>
    <dgm:pt modelId="{7E0EED9C-7650-4F25-AFF3-A1F14B00B1E9}" type="pres">
      <dgm:prSet presAssocID="{EFC6924D-03AB-4D36-9434-A2A24C52EAC4}" presName="Name0" presStyleCnt="0">
        <dgm:presLayoutVars>
          <dgm:dir/>
          <dgm:animLvl val="lvl"/>
          <dgm:resizeHandles val="exact"/>
        </dgm:presLayoutVars>
      </dgm:prSet>
      <dgm:spPr/>
    </dgm:pt>
    <dgm:pt modelId="{A74CBA6E-7793-48F2-84E7-18BD9CE85A07}" type="pres">
      <dgm:prSet presAssocID="{10ECFC6A-C5DC-42A8-B6EA-295B2012A2F0}" presName="linNode" presStyleCnt="0"/>
      <dgm:spPr/>
    </dgm:pt>
    <dgm:pt modelId="{D1980FFB-F0D0-434E-83CA-0C2EC0A2FBAF}" type="pres">
      <dgm:prSet presAssocID="{10ECFC6A-C5DC-42A8-B6EA-295B2012A2F0}" presName="parentText" presStyleLbl="node1" presStyleIdx="0" presStyleCnt="2" custScaleX="103431" custScaleY="75909">
        <dgm:presLayoutVars>
          <dgm:chMax val="1"/>
          <dgm:bulletEnabled val="1"/>
        </dgm:presLayoutVars>
      </dgm:prSet>
      <dgm:spPr/>
    </dgm:pt>
    <dgm:pt modelId="{221B02F0-B57E-4776-94C4-F0EC1DB1E93D}" type="pres">
      <dgm:prSet presAssocID="{10ECFC6A-C5DC-42A8-B6EA-295B2012A2F0}" presName="descendantText" presStyleLbl="alignAccFollowNode1" presStyleIdx="0" presStyleCnt="2" custScaleY="89513">
        <dgm:presLayoutVars>
          <dgm:bulletEnabled val="1"/>
        </dgm:presLayoutVars>
      </dgm:prSet>
      <dgm:spPr/>
    </dgm:pt>
    <dgm:pt modelId="{AB28BCB3-80A3-43EF-B61E-3A2BF9959D16}" type="pres">
      <dgm:prSet presAssocID="{D72986C3-9541-4725-BDEA-4DB155B4D84E}" presName="sp" presStyleCnt="0"/>
      <dgm:spPr/>
    </dgm:pt>
    <dgm:pt modelId="{22AD3CF6-0C9D-4ECA-9DDB-97CE328407AC}" type="pres">
      <dgm:prSet presAssocID="{5FD2CA20-FCB0-44FE-8748-65D957237F2E}" presName="linNode" presStyleCnt="0"/>
      <dgm:spPr/>
    </dgm:pt>
    <dgm:pt modelId="{E267ED53-CDC1-46DF-9FE4-EC35BF487CAD}" type="pres">
      <dgm:prSet presAssocID="{5FD2CA20-FCB0-44FE-8748-65D957237F2E}" presName="parentText" presStyleLbl="node1" presStyleIdx="1" presStyleCnt="2" custScaleX="103431" custScaleY="75909">
        <dgm:presLayoutVars>
          <dgm:chMax val="1"/>
          <dgm:bulletEnabled val="1"/>
        </dgm:presLayoutVars>
      </dgm:prSet>
      <dgm:spPr/>
    </dgm:pt>
    <dgm:pt modelId="{96A27102-14DC-4069-A18F-6359D7EC2C32}" type="pres">
      <dgm:prSet presAssocID="{5FD2CA20-FCB0-44FE-8748-65D957237F2E}" presName="descendantText" presStyleLbl="alignAccFollowNode1" presStyleIdx="1" presStyleCnt="2" custScaleY="89513">
        <dgm:presLayoutVars>
          <dgm:bulletEnabled val="1"/>
        </dgm:presLayoutVars>
      </dgm:prSet>
      <dgm:spPr/>
    </dgm:pt>
  </dgm:ptLst>
  <dgm:cxnLst>
    <dgm:cxn modelId="{F1028311-4163-4435-8DF3-76EDC425527E}" srcId="{EFC6924D-03AB-4D36-9434-A2A24C52EAC4}" destId="{5FD2CA20-FCB0-44FE-8748-65D957237F2E}" srcOrd="1" destOrd="0" parTransId="{8E877FCC-449F-4A27-9AA1-452759185D52}" sibTransId="{E0A35492-23AE-4F60-86DC-73F31B19CA8C}"/>
    <dgm:cxn modelId="{FCFF061B-BB66-4A57-B9BA-B16B20E7010B}" srcId="{EFC6924D-03AB-4D36-9434-A2A24C52EAC4}" destId="{10ECFC6A-C5DC-42A8-B6EA-295B2012A2F0}" srcOrd="0" destOrd="0" parTransId="{FCBB4439-668C-4B87-A7C7-7B03CA73FBDF}" sibTransId="{D72986C3-9541-4725-BDEA-4DB155B4D84E}"/>
    <dgm:cxn modelId="{C58DF328-27F8-4973-B5AB-8F8A611A70A7}" type="presOf" srcId="{5FD2CA20-FCB0-44FE-8748-65D957237F2E}" destId="{E267ED53-CDC1-46DF-9FE4-EC35BF487CAD}" srcOrd="0" destOrd="0" presId="urn:microsoft.com/office/officeart/2005/8/layout/vList5"/>
    <dgm:cxn modelId="{01A2252D-B3DD-468C-9233-BDC4057EE65E}" srcId="{5FD2CA20-FCB0-44FE-8748-65D957237F2E}" destId="{A45DEB6A-EC41-40EF-B8F8-E6E1227878E1}" srcOrd="1" destOrd="0" parTransId="{B64AD5A3-96B5-40C8-A601-CF819E0A563F}" sibTransId="{D9EB4AC3-1062-4E38-99C7-E87C57A70B0C}"/>
    <dgm:cxn modelId="{8369622E-B8C4-4401-A656-527D3E7BD42C}" type="presOf" srcId="{EFC6924D-03AB-4D36-9434-A2A24C52EAC4}" destId="{7E0EED9C-7650-4F25-AFF3-A1F14B00B1E9}" srcOrd="0" destOrd="0" presId="urn:microsoft.com/office/officeart/2005/8/layout/vList5"/>
    <dgm:cxn modelId="{76410B5E-690E-4E4D-B6EE-124815AD3A58}" type="presOf" srcId="{50C35B78-9C96-4350-A24C-5E12C10E6791}" destId="{221B02F0-B57E-4776-94C4-F0EC1DB1E93D}" srcOrd="0" destOrd="0" presId="urn:microsoft.com/office/officeart/2005/8/layout/vList5"/>
    <dgm:cxn modelId="{5787FE79-3032-45E5-824C-0000E590BDB5}" type="presOf" srcId="{10ECFC6A-C5DC-42A8-B6EA-295B2012A2F0}" destId="{D1980FFB-F0D0-434E-83CA-0C2EC0A2FBAF}" srcOrd="0" destOrd="0" presId="urn:microsoft.com/office/officeart/2005/8/layout/vList5"/>
    <dgm:cxn modelId="{89438381-58E4-4EDA-ABD4-875A304EFCD1}" type="presOf" srcId="{A45DEB6A-EC41-40EF-B8F8-E6E1227878E1}" destId="{96A27102-14DC-4069-A18F-6359D7EC2C32}" srcOrd="0" destOrd="1" presId="urn:microsoft.com/office/officeart/2005/8/layout/vList5"/>
    <dgm:cxn modelId="{707802BA-2316-470F-8416-60ADF62EC847}" srcId="{5FD2CA20-FCB0-44FE-8748-65D957237F2E}" destId="{0C7C96B1-2530-4063-979E-C51982430EBC}" srcOrd="0" destOrd="0" parTransId="{189BD375-7E2B-4468-A8A8-0DB969543846}" sibTransId="{635B59BC-EC57-47F9-A182-B62F1D15DB50}"/>
    <dgm:cxn modelId="{D582BDDF-3E69-4312-B1A8-A8D09326A102}" srcId="{10ECFC6A-C5DC-42A8-B6EA-295B2012A2F0}" destId="{50C35B78-9C96-4350-A24C-5E12C10E6791}" srcOrd="0" destOrd="0" parTransId="{BFFBDAEF-DEE5-4A63-9787-A8502CBBC7F0}" sibTransId="{27F4314D-DFF8-447A-A4EA-8CDA313DC5CA}"/>
    <dgm:cxn modelId="{7C0433F6-3322-42B2-B0F9-D18C4C7D58E2}" type="presOf" srcId="{0C7C96B1-2530-4063-979E-C51982430EBC}" destId="{96A27102-14DC-4069-A18F-6359D7EC2C32}" srcOrd="0" destOrd="0" presId="urn:microsoft.com/office/officeart/2005/8/layout/vList5"/>
    <dgm:cxn modelId="{2978C520-71A1-44E3-8E0E-4713A2F7DC05}" type="presParOf" srcId="{7E0EED9C-7650-4F25-AFF3-A1F14B00B1E9}" destId="{A74CBA6E-7793-48F2-84E7-18BD9CE85A07}" srcOrd="0" destOrd="0" presId="urn:microsoft.com/office/officeart/2005/8/layout/vList5"/>
    <dgm:cxn modelId="{F918720B-DE66-4B51-BF9D-92232F1771C3}" type="presParOf" srcId="{A74CBA6E-7793-48F2-84E7-18BD9CE85A07}" destId="{D1980FFB-F0D0-434E-83CA-0C2EC0A2FBAF}" srcOrd="0" destOrd="0" presId="urn:microsoft.com/office/officeart/2005/8/layout/vList5"/>
    <dgm:cxn modelId="{56C572F0-EFAD-40F8-8758-504A4845135F}" type="presParOf" srcId="{A74CBA6E-7793-48F2-84E7-18BD9CE85A07}" destId="{221B02F0-B57E-4776-94C4-F0EC1DB1E93D}" srcOrd="1" destOrd="0" presId="urn:microsoft.com/office/officeart/2005/8/layout/vList5"/>
    <dgm:cxn modelId="{FF2B1C2B-3490-4468-8EEE-EF6AE2A62A12}" type="presParOf" srcId="{7E0EED9C-7650-4F25-AFF3-A1F14B00B1E9}" destId="{AB28BCB3-80A3-43EF-B61E-3A2BF9959D16}" srcOrd="1" destOrd="0" presId="urn:microsoft.com/office/officeart/2005/8/layout/vList5"/>
    <dgm:cxn modelId="{A92BF5DC-DD5C-418E-8C60-D2720526736C}" type="presParOf" srcId="{7E0EED9C-7650-4F25-AFF3-A1F14B00B1E9}" destId="{22AD3CF6-0C9D-4ECA-9DDB-97CE328407AC}" srcOrd="2" destOrd="0" presId="urn:microsoft.com/office/officeart/2005/8/layout/vList5"/>
    <dgm:cxn modelId="{02482E81-4313-4077-A1F7-5D780EE4B80C}" type="presParOf" srcId="{22AD3CF6-0C9D-4ECA-9DDB-97CE328407AC}" destId="{E267ED53-CDC1-46DF-9FE4-EC35BF487CAD}" srcOrd="0" destOrd="0" presId="urn:microsoft.com/office/officeart/2005/8/layout/vList5"/>
    <dgm:cxn modelId="{C7CB1B57-587C-46BD-AC91-7FEC517BC0F1}" type="presParOf" srcId="{22AD3CF6-0C9D-4ECA-9DDB-97CE328407AC}" destId="{96A27102-14DC-4069-A18F-6359D7EC2C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1D5BA-D026-4A55-8183-BD6FFC8909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2F898B-01F6-4F1A-9CB7-8DB57B81D552}">
      <dgm:prSet phldrT="[Текст]" custT="1"/>
      <dgm:spPr>
        <a:gradFill rotWithShape="0">
          <a:gsLst>
            <a:gs pos="300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3600" dirty="0"/>
            <a:t>Исполнители мероприятий Национального проекта:</a:t>
          </a:r>
        </a:p>
      </dgm:t>
    </dgm:pt>
    <dgm:pt modelId="{3E01586D-32AF-4A6B-BC6C-66427213E94A}" type="parTrans" cxnId="{D526BCF9-1373-4FFB-BC32-80AE2A1A0839}">
      <dgm:prSet/>
      <dgm:spPr/>
      <dgm:t>
        <a:bodyPr/>
        <a:lstStyle/>
        <a:p>
          <a:endParaRPr lang="ru-RU"/>
        </a:p>
      </dgm:t>
    </dgm:pt>
    <dgm:pt modelId="{789FD1D0-1499-4714-A21F-B9ED4608E277}" type="sibTrans" cxnId="{D526BCF9-1373-4FFB-BC32-80AE2A1A0839}">
      <dgm:prSet/>
      <dgm:spPr/>
      <dgm:t>
        <a:bodyPr/>
        <a:lstStyle/>
        <a:p>
          <a:endParaRPr lang="ru-RU"/>
        </a:p>
      </dgm:t>
    </dgm:pt>
    <dgm:pt modelId="{DADCA7D1-A86C-4DA4-9743-5105DE982607}">
      <dgm:prSet phldrT="[Текст]" custT="1"/>
      <dgm:spPr/>
      <dgm:t>
        <a:bodyPr/>
        <a:lstStyle/>
        <a:p>
          <a:pPr algn="just"/>
          <a:r>
            <a:rPr lang="ru-RU" sz="3600" dirty="0">
              <a:solidFill>
                <a:schemeClr val="accent1">
                  <a:lumMod val="50000"/>
                </a:schemeClr>
              </a:solidFill>
            </a:rPr>
            <a:t>1.  Департамент инвестиционной политики и развития предпринимательства Кузбасса</a:t>
          </a:r>
        </a:p>
      </dgm:t>
    </dgm:pt>
    <dgm:pt modelId="{5479C363-2322-487E-A8D3-931DCFED8666}" type="parTrans" cxnId="{0654AE42-1D64-4092-A616-00B99680EC0E}">
      <dgm:prSet/>
      <dgm:spPr/>
      <dgm:t>
        <a:bodyPr/>
        <a:lstStyle/>
        <a:p>
          <a:endParaRPr lang="ru-RU"/>
        </a:p>
      </dgm:t>
    </dgm:pt>
    <dgm:pt modelId="{AB0BCC43-C9FF-4925-87FB-5E5A319B01B1}" type="sibTrans" cxnId="{0654AE42-1D64-4092-A616-00B99680EC0E}">
      <dgm:prSet/>
      <dgm:spPr/>
      <dgm:t>
        <a:bodyPr/>
        <a:lstStyle/>
        <a:p>
          <a:endParaRPr lang="ru-RU"/>
        </a:p>
      </dgm:t>
    </dgm:pt>
    <dgm:pt modelId="{AF1B0DCE-CF4C-4CC1-BAD4-1C876013B82E}">
      <dgm:prSet phldrT="[Текст]" custT="1"/>
      <dgm:spPr/>
      <dgm:t>
        <a:bodyPr/>
        <a:lstStyle/>
        <a:p>
          <a:pPr algn="just"/>
          <a:r>
            <a:rPr lang="ru-RU" sz="3600" dirty="0">
              <a:solidFill>
                <a:schemeClr val="accent1">
                  <a:lumMod val="50000"/>
                </a:schemeClr>
              </a:solidFill>
            </a:rPr>
            <a:t>2. Министерство сельского хозяйства и перерабатывающей промышленности Кузбасса.</a:t>
          </a:r>
        </a:p>
      </dgm:t>
    </dgm:pt>
    <dgm:pt modelId="{1AA6C3B0-E80F-413F-AB38-53D00C3FE198}" type="parTrans" cxnId="{9964233B-F12F-4AF5-9452-041F3094E05C}">
      <dgm:prSet/>
      <dgm:spPr/>
      <dgm:t>
        <a:bodyPr/>
        <a:lstStyle/>
        <a:p>
          <a:endParaRPr lang="ru-RU"/>
        </a:p>
      </dgm:t>
    </dgm:pt>
    <dgm:pt modelId="{1A586061-5686-4CB9-81AB-A4F917A8F353}" type="sibTrans" cxnId="{9964233B-F12F-4AF5-9452-041F3094E05C}">
      <dgm:prSet/>
      <dgm:spPr/>
      <dgm:t>
        <a:bodyPr/>
        <a:lstStyle/>
        <a:p>
          <a:endParaRPr lang="ru-RU"/>
        </a:p>
      </dgm:t>
    </dgm:pt>
    <dgm:pt modelId="{86ACD301-13BB-47B6-AF42-98572303F1B9}" type="pres">
      <dgm:prSet presAssocID="{4821D5BA-D026-4A55-8183-BD6FFC89095B}" presName="linear" presStyleCnt="0">
        <dgm:presLayoutVars>
          <dgm:animLvl val="lvl"/>
          <dgm:resizeHandles val="exact"/>
        </dgm:presLayoutVars>
      </dgm:prSet>
      <dgm:spPr/>
    </dgm:pt>
    <dgm:pt modelId="{2E218424-782F-4CE7-A998-89801376EAB3}" type="pres">
      <dgm:prSet presAssocID="{822F898B-01F6-4F1A-9CB7-8DB57B81D55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F2F4FC4-55E1-4DF6-AB41-E7C5D9569311}" type="pres">
      <dgm:prSet presAssocID="{822F898B-01F6-4F1A-9CB7-8DB57B81D55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D994102-B568-449C-AA92-2EF664518475}" type="presOf" srcId="{822F898B-01F6-4F1A-9CB7-8DB57B81D552}" destId="{2E218424-782F-4CE7-A998-89801376EAB3}" srcOrd="0" destOrd="0" presId="urn:microsoft.com/office/officeart/2005/8/layout/vList2"/>
    <dgm:cxn modelId="{23175A1B-607F-49AB-BB9D-DBDAB8C91548}" type="presOf" srcId="{4821D5BA-D026-4A55-8183-BD6FFC89095B}" destId="{86ACD301-13BB-47B6-AF42-98572303F1B9}" srcOrd="0" destOrd="0" presId="urn:microsoft.com/office/officeart/2005/8/layout/vList2"/>
    <dgm:cxn modelId="{9964233B-F12F-4AF5-9452-041F3094E05C}" srcId="{822F898B-01F6-4F1A-9CB7-8DB57B81D552}" destId="{AF1B0DCE-CF4C-4CC1-BAD4-1C876013B82E}" srcOrd="1" destOrd="0" parTransId="{1AA6C3B0-E80F-413F-AB38-53D00C3FE198}" sibTransId="{1A586061-5686-4CB9-81AB-A4F917A8F353}"/>
    <dgm:cxn modelId="{9BA1FF3E-1933-4410-B8DC-D9EC97FE40F3}" type="presOf" srcId="{DADCA7D1-A86C-4DA4-9743-5105DE982607}" destId="{4F2F4FC4-55E1-4DF6-AB41-E7C5D9569311}" srcOrd="0" destOrd="0" presId="urn:microsoft.com/office/officeart/2005/8/layout/vList2"/>
    <dgm:cxn modelId="{0654AE42-1D64-4092-A616-00B99680EC0E}" srcId="{822F898B-01F6-4F1A-9CB7-8DB57B81D552}" destId="{DADCA7D1-A86C-4DA4-9743-5105DE982607}" srcOrd="0" destOrd="0" parTransId="{5479C363-2322-487E-A8D3-931DCFED8666}" sibTransId="{AB0BCC43-C9FF-4925-87FB-5E5A319B01B1}"/>
    <dgm:cxn modelId="{D526BCF9-1373-4FFB-BC32-80AE2A1A0839}" srcId="{4821D5BA-D026-4A55-8183-BD6FFC89095B}" destId="{822F898B-01F6-4F1A-9CB7-8DB57B81D552}" srcOrd="0" destOrd="0" parTransId="{3E01586D-32AF-4A6B-BC6C-66427213E94A}" sibTransId="{789FD1D0-1499-4714-A21F-B9ED4608E277}"/>
    <dgm:cxn modelId="{151027FF-9A9F-4A2E-B752-1B542E8B337F}" type="presOf" srcId="{AF1B0DCE-CF4C-4CC1-BAD4-1C876013B82E}" destId="{4F2F4FC4-55E1-4DF6-AB41-E7C5D9569311}" srcOrd="0" destOrd="1" presId="urn:microsoft.com/office/officeart/2005/8/layout/vList2"/>
    <dgm:cxn modelId="{18C17C65-7B37-4E0E-A4A6-6BB0F45CC698}" type="presParOf" srcId="{86ACD301-13BB-47B6-AF42-98572303F1B9}" destId="{2E218424-782F-4CE7-A998-89801376EAB3}" srcOrd="0" destOrd="0" presId="urn:microsoft.com/office/officeart/2005/8/layout/vList2"/>
    <dgm:cxn modelId="{385F3FA4-86F0-4C80-89ED-7F9E3584B854}" type="presParOf" srcId="{86ACD301-13BB-47B6-AF42-98572303F1B9}" destId="{4F2F4FC4-55E1-4DF6-AB41-E7C5D956931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55136-7A7A-456E-805B-9EC8AB514264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6D27DF44-85BC-488A-8BE1-1D8F33ABDF01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just"/>
          <a:r>
            <a:rPr lang="ru-RU" sz="2400" b="0" dirty="0"/>
            <a:t>     Оказывает поддержку субъектам малого и среднего предпринимательства, </a:t>
          </a:r>
          <a:r>
            <a:rPr lang="ru-RU" sz="2400" b="0" dirty="0" err="1"/>
            <a:t>самозанятым</a:t>
          </a:r>
          <a:r>
            <a:rPr lang="ru-RU" sz="2400" b="0" dirty="0"/>
            <a:t> гражданам в Кузбассе, на всех этапах развития бизнеса (от идеи, регистрации бизнеса до выхода на экспорт).</a:t>
          </a:r>
        </a:p>
        <a:p>
          <a:pPr algn="just"/>
          <a:r>
            <a:rPr lang="ru-RU" sz="2400" b="0" dirty="0"/>
            <a:t>     Центр «Мой бизнес» для предпринимателей – это навигатор в господдержке.</a:t>
          </a:r>
        </a:p>
        <a:p>
          <a:pPr algn="just"/>
          <a:r>
            <a:rPr lang="ru-RU" sz="2400" b="0" dirty="0"/>
            <a:t>     Обратиться можно по любому вопросу ведения бизнеса в «</a:t>
          </a:r>
          <a:r>
            <a:rPr lang="ru-RU" sz="2400" b="0" dirty="0" err="1"/>
            <a:t>онлайн</a:t>
          </a:r>
          <a:r>
            <a:rPr lang="ru-RU" sz="2400" b="0" dirty="0"/>
            <a:t>» и  «</a:t>
          </a:r>
          <a:r>
            <a:rPr lang="ru-RU" sz="2400" b="0" dirty="0" err="1"/>
            <a:t>офлайн</a:t>
          </a:r>
          <a:r>
            <a:rPr lang="ru-RU" sz="2400" b="0" dirty="0"/>
            <a:t>» форматах.</a:t>
          </a:r>
          <a:endParaRPr lang="ru-RU" sz="2400" b="0" i="0" dirty="0"/>
        </a:p>
      </dgm:t>
    </dgm:pt>
    <dgm:pt modelId="{245BEB27-315A-43B9-A2F0-4B773369C78C}" type="sibTrans" cxnId="{5549240F-D801-4133-A7AB-313191BBE00F}">
      <dgm:prSet/>
      <dgm:spPr/>
      <dgm:t>
        <a:bodyPr/>
        <a:lstStyle/>
        <a:p>
          <a:endParaRPr lang="ru-RU"/>
        </a:p>
      </dgm:t>
    </dgm:pt>
    <dgm:pt modelId="{F517101B-748B-4A28-9E07-A05A62957485}" type="parTrans" cxnId="{5549240F-D801-4133-A7AB-313191BBE00F}">
      <dgm:prSet/>
      <dgm:spPr/>
      <dgm:t>
        <a:bodyPr/>
        <a:lstStyle/>
        <a:p>
          <a:endParaRPr lang="ru-RU"/>
        </a:p>
      </dgm:t>
    </dgm:pt>
    <dgm:pt modelId="{B7FCF54A-2DE4-4B78-A843-2F4FBC8FF77B}" type="pres">
      <dgm:prSet presAssocID="{89055136-7A7A-456E-805B-9EC8AB514264}" presName="linearFlow" presStyleCnt="0">
        <dgm:presLayoutVars>
          <dgm:dir/>
          <dgm:resizeHandles val="exact"/>
        </dgm:presLayoutVars>
      </dgm:prSet>
      <dgm:spPr/>
    </dgm:pt>
    <dgm:pt modelId="{5754A4AD-1EA5-4ED4-90CB-1491F0E52B02}" type="pres">
      <dgm:prSet presAssocID="{6D27DF44-85BC-488A-8BE1-1D8F33ABDF01}" presName="composite" presStyleCnt="0"/>
      <dgm:spPr/>
    </dgm:pt>
    <dgm:pt modelId="{EF756487-BD82-4355-943C-DEA209E3DD7C}" type="pres">
      <dgm:prSet presAssocID="{6D27DF44-85BC-488A-8BE1-1D8F33ABDF01}" presName="imgShp" presStyleLbl="fgImgPlace1" presStyleIdx="0" presStyleCnt="1" custScaleX="118004" custScaleY="113572" custLinFactNeighborX="-5868" custLinFactNeighborY="-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CCE07B-0330-43CA-A0C0-1DF98F01040A}" type="pres">
      <dgm:prSet presAssocID="{6D27DF44-85BC-488A-8BE1-1D8F33ABDF01}" presName="txShp" presStyleLbl="node1" presStyleIdx="0" presStyleCnt="1" custScaleX="106648" custScaleY="113651">
        <dgm:presLayoutVars>
          <dgm:bulletEnabled val="1"/>
        </dgm:presLayoutVars>
      </dgm:prSet>
      <dgm:spPr/>
    </dgm:pt>
  </dgm:ptLst>
  <dgm:cxnLst>
    <dgm:cxn modelId="{5549240F-D801-4133-A7AB-313191BBE00F}" srcId="{89055136-7A7A-456E-805B-9EC8AB514264}" destId="{6D27DF44-85BC-488A-8BE1-1D8F33ABDF01}" srcOrd="0" destOrd="0" parTransId="{F517101B-748B-4A28-9E07-A05A62957485}" sibTransId="{245BEB27-315A-43B9-A2F0-4B773369C78C}"/>
    <dgm:cxn modelId="{941FE788-D8DF-4B19-B8CE-BF731D31382E}" type="presOf" srcId="{89055136-7A7A-456E-805B-9EC8AB514264}" destId="{B7FCF54A-2DE4-4B78-A843-2F4FBC8FF77B}" srcOrd="0" destOrd="0" presId="urn:microsoft.com/office/officeart/2005/8/layout/vList3"/>
    <dgm:cxn modelId="{3C1399ED-343E-4C36-BE08-9E786379F10B}" type="presOf" srcId="{6D27DF44-85BC-488A-8BE1-1D8F33ABDF01}" destId="{E7CCE07B-0330-43CA-A0C0-1DF98F01040A}" srcOrd="0" destOrd="0" presId="urn:microsoft.com/office/officeart/2005/8/layout/vList3"/>
    <dgm:cxn modelId="{9702B4EE-F6D1-45C4-8758-725424EBC2CC}" type="presParOf" srcId="{B7FCF54A-2DE4-4B78-A843-2F4FBC8FF77B}" destId="{5754A4AD-1EA5-4ED4-90CB-1491F0E52B02}" srcOrd="0" destOrd="0" presId="urn:microsoft.com/office/officeart/2005/8/layout/vList3"/>
    <dgm:cxn modelId="{C566E420-C596-4B9F-8126-5620430122B9}" type="presParOf" srcId="{5754A4AD-1EA5-4ED4-90CB-1491F0E52B02}" destId="{EF756487-BD82-4355-943C-DEA209E3DD7C}" srcOrd="0" destOrd="0" presId="urn:microsoft.com/office/officeart/2005/8/layout/vList3"/>
    <dgm:cxn modelId="{60F1F557-2F92-4788-A18F-CCAC558B40C2}" type="presParOf" srcId="{5754A4AD-1EA5-4ED4-90CB-1491F0E52B02}" destId="{E7CCE07B-0330-43CA-A0C0-1DF98F0104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055136-7A7A-456E-805B-9EC8AB514264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6D27DF44-85BC-488A-8BE1-1D8F33ABDF01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l"/>
          <a:r>
            <a:rPr lang="ru-RU" sz="2400" i="0" dirty="0"/>
            <a:t>     Проводит для предпринимателей,  желающих открыть свое дело, </a:t>
          </a:r>
          <a:r>
            <a:rPr lang="ru-RU" sz="2400" i="0" dirty="0" err="1"/>
            <a:t>самозанятых</a:t>
          </a:r>
          <a:r>
            <a:rPr lang="ru-RU" sz="2400" i="0" dirty="0"/>
            <a:t>:</a:t>
          </a:r>
        </a:p>
      </dgm:t>
    </dgm:pt>
    <dgm:pt modelId="{F517101B-748B-4A28-9E07-A05A62957485}" type="parTrans" cxnId="{5549240F-D801-4133-A7AB-313191BBE00F}">
      <dgm:prSet/>
      <dgm:spPr/>
      <dgm:t>
        <a:bodyPr/>
        <a:lstStyle/>
        <a:p>
          <a:endParaRPr lang="ru-RU"/>
        </a:p>
      </dgm:t>
    </dgm:pt>
    <dgm:pt modelId="{245BEB27-315A-43B9-A2F0-4B773369C78C}" type="sibTrans" cxnId="{5549240F-D801-4133-A7AB-313191BBE00F}">
      <dgm:prSet/>
      <dgm:spPr/>
      <dgm:t>
        <a:bodyPr/>
        <a:lstStyle/>
        <a:p>
          <a:endParaRPr lang="ru-RU"/>
        </a:p>
      </dgm:t>
    </dgm:pt>
    <dgm:pt modelId="{5F0F9A67-07FA-488E-BC83-695ADE51AFF7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000" i="0" dirty="0"/>
            <a:t>консультации;</a:t>
          </a:r>
        </a:p>
      </dgm:t>
    </dgm:pt>
    <dgm:pt modelId="{65DB9F23-8FBD-4700-8BFF-13B62139A3BA}" type="parTrans" cxnId="{0646FABC-4184-4367-9F46-0AD7FB9B968C}">
      <dgm:prSet/>
      <dgm:spPr/>
      <dgm:t>
        <a:bodyPr/>
        <a:lstStyle/>
        <a:p>
          <a:endParaRPr lang="ru-RU"/>
        </a:p>
      </dgm:t>
    </dgm:pt>
    <dgm:pt modelId="{1CF03A21-6F7D-4075-835D-B95D80733953}" type="sibTrans" cxnId="{0646FABC-4184-4367-9F46-0AD7FB9B968C}">
      <dgm:prSet/>
      <dgm:spPr/>
      <dgm:t>
        <a:bodyPr/>
        <a:lstStyle/>
        <a:p>
          <a:endParaRPr lang="ru-RU"/>
        </a:p>
      </dgm:t>
    </dgm:pt>
    <dgm:pt modelId="{95D43DFD-0FD8-4ACA-A36F-A520290B8867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000" i="0" dirty="0"/>
            <a:t>образовательные программы, лекции  и тренинги;</a:t>
          </a:r>
        </a:p>
      </dgm:t>
    </dgm:pt>
    <dgm:pt modelId="{0C59E6B9-FE3D-4465-A1F9-C918798D0F9E}" type="parTrans" cxnId="{7032A798-8B15-4A90-9A29-DA9B6C5DB260}">
      <dgm:prSet/>
      <dgm:spPr/>
      <dgm:t>
        <a:bodyPr/>
        <a:lstStyle/>
        <a:p>
          <a:endParaRPr lang="ru-RU"/>
        </a:p>
      </dgm:t>
    </dgm:pt>
    <dgm:pt modelId="{EC59F598-97BE-427D-BCFF-F6F445B0CC7D}" type="sibTrans" cxnId="{7032A798-8B15-4A90-9A29-DA9B6C5DB260}">
      <dgm:prSet/>
      <dgm:spPr/>
      <dgm:t>
        <a:bodyPr/>
        <a:lstStyle/>
        <a:p>
          <a:endParaRPr lang="ru-RU"/>
        </a:p>
      </dgm:t>
    </dgm:pt>
    <dgm:pt modelId="{1714F0E6-4B78-481F-8A62-01D0F676C635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000" i="0" dirty="0"/>
            <a:t>услуги по сертификации и технологическому аудиту;</a:t>
          </a:r>
        </a:p>
      </dgm:t>
    </dgm:pt>
    <dgm:pt modelId="{1D6636F4-CE54-4911-A666-23EBE6788F38}" type="parTrans" cxnId="{13881AE3-46CB-4A9E-ACB8-4A16C20BA040}">
      <dgm:prSet/>
      <dgm:spPr/>
      <dgm:t>
        <a:bodyPr/>
        <a:lstStyle/>
        <a:p>
          <a:endParaRPr lang="ru-RU"/>
        </a:p>
      </dgm:t>
    </dgm:pt>
    <dgm:pt modelId="{67FF97D9-1D6A-4887-8213-3146A610E20A}" type="sibTrans" cxnId="{13881AE3-46CB-4A9E-ACB8-4A16C20BA040}">
      <dgm:prSet/>
      <dgm:spPr/>
      <dgm:t>
        <a:bodyPr/>
        <a:lstStyle/>
        <a:p>
          <a:endParaRPr lang="ru-RU"/>
        </a:p>
      </dgm:t>
    </dgm:pt>
    <dgm:pt modelId="{D49205C2-3B21-45CC-AE3E-EE457AE9DDED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000" i="0" dirty="0"/>
            <a:t>услуги по выходу на региональные и межрегиональные рынки – электронные площадки;</a:t>
          </a:r>
        </a:p>
      </dgm:t>
    </dgm:pt>
    <dgm:pt modelId="{74BDEA97-A135-40F6-ABE5-5B01495AB440}" type="parTrans" cxnId="{E5F77DF0-560E-4630-83BB-951383EB5349}">
      <dgm:prSet/>
      <dgm:spPr/>
      <dgm:t>
        <a:bodyPr/>
        <a:lstStyle/>
        <a:p>
          <a:endParaRPr lang="ru-RU"/>
        </a:p>
      </dgm:t>
    </dgm:pt>
    <dgm:pt modelId="{AE73C0B3-452D-4814-94A0-35876F95613E}" type="sibTrans" cxnId="{E5F77DF0-560E-4630-83BB-951383EB5349}">
      <dgm:prSet/>
      <dgm:spPr/>
      <dgm:t>
        <a:bodyPr/>
        <a:lstStyle/>
        <a:p>
          <a:endParaRPr lang="ru-RU"/>
        </a:p>
      </dgm:t>
    </dgm:pt>
    <dgm:pt modelId="{1B7407A3-0154-4708-96F3-921F4B9595C6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000" i="0" dirty="0"/>
            <a:t>организует встречи бизнеса с контрольно-надзорными органами и Уполномоченным по защите прав предпринимателей в Кузбассе. </a:t>
          </a:r>
        </a:p>
      </dgm:t>
    </dgm:pt>
    <dgm:pt modelId="{71A46C25-ABBA-4834-81C5-BC6C3AA1F155}" type="parTrans" cxnId="{4A8FB2C6-C267-4DAD-B61E-3565162D7F07}">
      <dgm:prSet/>
      <dgm:spPr/>
      <dgm:t>
        <a:bodyPr/>
        <a:lstStyle/>
        <a:p>
          <a:endParaRPr lang="ru-RU"/>
        </a:p>
      </dgm:t>
    </dgm:pt>
    <dgm:pt modelId="{6CE15C7A-C34E-45E9-AD5C-A8B188D5CBBC}" type="sibTrans" cxnId="{4A8FB2C6-C267-4DAD-B61E-3565162D7F07}">
      <dgm:prSet/>
      <dgm:spPr/>
      <dgm:t>
        <a:bodyPr/>
        <a:lstStyle/>
        <a:p>
          <a:endParaRPr lang="ru-RU"/>
        </a:p>
      </dgm:t>
    </dgm:pt>
    <dgm:pt modelId="{B7FCF54A-2DE4-4B78-A843-2F4FBC8FF77B}" type="pres">
      <dgm:prSet presAssocID="{89055136-7A7A-456E-805B-9EC8AB514264}" presName="linearFlow" presStyleCnt="0">
        <dgm:presLayoutVars>
          <dgm:dir/>
          <dgm:resizeHandles val="exact"/>
        </dgm:presLayoutVars>
      </dgm:prSet>
      <dgm:spPr/>
    </dgm:pt>
    <dgm:pt modelId="{5754A4AD-1EA5-4ED4-90CB-1491F0E52B02}" type="pres">
      <dgm:prSet presAssocID="{6D27DF44-85BC-488A-8BE1-1D8F33ABDF01}" presName="composite" presStyleCnt="0"/>
      <dgm:spPr/>
    </dgm:pt>
    <dgm:pt modelId="{EF756487-BD82-4355-943C-DEA209E3DD7C}" type="pres">
      <dgm:prSet presAssocID="{6D27DF44-85BC-488A-8BE1-1D8F33ABDF01}" presName="imgShp" presStyleLbl="fgImgPlace1" presStyleIdx="0" presStyleCnt="1" custScaleX="118004" custScaleY="113572" custLinFactNeighborX="-5868" custLinFactNeighborY="-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CCE07B-0330-43CA-A0C0-1DF98F01040A}" type="pres">
      <dgm:prSet presAssocID="{6D27DF44-85BC-488A-8BE1-1D8F33ABDF01}" presName="txShp" presStyleLbl="node1" presStyleIdx="0" presStyleCnt="1" custScaleX="106648" custScaleY="113651">
        <dgm:presLayoutVars>
          <dgm:bulletEnabled val="1"/>
        </dgm:presLayoutVars>
      </dgm:prSet>
      <dgm:spPr/>
    </dgm:pt>
  </dgm:ptLst>
  <dgm:cxnLst>
    <dgm:cxn modelId="{5549240F-D801-4133-A7AB-313191BBE00F}" srcId="{89055136-7A7A-456E-805B-9EC8AB514264}" destId="{6D27DF44-85BC-488A-8BE1-1D8F33ABDF01}" srcOrd="0" destOrd="0" parTransId="{F517101B-748B-4A28-9E07-A05A62957485}" sibTransId="{245BEB27-315A-43B9-A2F0-4B773369C78C}"/>
    <dgm:cxn modelId="{731C105B-5317-4777-ABC1-3C3DBA9FF328}" type="presOf" srcId="{1B7407A3-0154-4708-96F3-921F4B9595C6}" destId="{E7CCE07B-0330-43CA-A0C0-1DF98F01040A}" srcOrd="0" destOrd="5" presId="urn:microsoft.com/office/officeart/2005/8/layout/vList3"/>
    <dgm:cxn modelId="{33CCD68A-BDAC-4464-9084-10471B0F3491}" type="presOf" srcId="{D49205C2-3B21-45CC-AE3E-EE457AE9DDED}" destId="{E7CCE07B-0330-43CA-A0C0-1DF98F01040A}" srcOrd="0" destOrd="4" presId="urn:microsoft.com/office/officeart/2005/8/layout/vList3"/>
    <dgm:cxn modelId="{7032A798-8B15-4A90-9A29-DA9B6C5DB260}" srcId="{6D27DF44-85BC-488A-8BE1-1D8F33ABDF01}" destId="{95D43DFD-0FD8-4ACA-A36F-A520290B8867}" srcOrd="1" destOrd="0" parTransId="{0C59E6B9-FE3D-4465-A1F9-C918798D0F9E}" sibTransId="{EC59F598-97BE-427D-BCFF-F6F445B0CC7D}"/>
    <dgm:cxn modelId="{0646FABC-4184-4367-9F46-0AD7FB9B968C}" srcId="{6D27DF44-85BC-488A-8BE1-1D8F33ABDF01}" destId="{5F0F9A67-07FA-488E-BC83-695ADE51AFF7}" srcOrd="0" destOrd="0" parTransId="{65DB9F23-8FBD-4700-8BFF-13B62139A3BA}" sibTransId="{1CF03A21-6F7D-4075-835D-B95D80733953}"/>
    <dgm:cxn modelId="{4A8FB2C6-C267-4DAD-B61E-3565162D7F07}" srcId="{6D27DF44-85BC-488A-8BE1-1D8F33ABDF01}" destId="{1B7407A3-0154-4708-96F3-921F4B9595C6}" srcOrd="4" destOrd="0" parTransId="{71A46C25-ABBA-4834-81C5-BC6C3AA1F155}" sibTransId="{6CE15C7A-C34E-45E9-AD5C-A8B188D5CBBC}"/>
    <dgm:cxn modelId="{2B36B8DA-00B2-4693-A3DA-57AA90039143}" type="presOf" srcId="{89055136-7A7A-456E-805B-9EC8AB514264}" destId="{B7FCF54A-2DE4-4B78-A843-2F4FBC8FF77B}" srcOrd="0" destOrd="0" presId="urn:microsoft.com/office/officeart/2005/8/layout/vList3"/>
    <dgm:cxn modelId="{13881AE3-46CB-4A9E-ACB8-4A16C20BA040}" srcId="{6D27DF44-85BC-488A-8BE1-1D8F33ABDF01}" destId="{1714F0E6-4B78-481F-8A62-01D0F676C635}" srcOrd="2" destOrd="0" parTransId="{1D6636F4-CE54-4911-A666-23EBE6788F38}" sibTransId="{67FF97D9-1D6A-4887-8213-3146A610E20A}"/>
    <dgm:cxn modelId="{E70C8BE9-8AC1-49CF-8483-9E43174E0E8C}" type="presOf" srcId="{1714F0E6-4B78-481F-8A62-01D0F676C635}" destId="{E7CCE07B-0330-43CA-A0C0-1DF98F01040A}" srcOrd="0" destOrd="3" presId="urn:microsoft.com/office/officeart/2005/8/layout/vList3"/>
    <dgm:cxn modelId="{EA95ADEE-A6E8-48FA-B794-EA778329A386}" type="presOf" srcId="{5F0F9A67-07FA-488E-BC83-695ADE51AFF7}" destId="{E7CCE07B-0330-43CA-A0C0-1DF98F01040A}" srcOrd="0" destOrd="1" presId="urn:microsoft.com/office/officeart/2005/8/layout/vList3"/>
    <dgm:cxn modelId="{E5F77DF0-560E-4630-83BB-951383EB5349}" srcId="{6D27DF44-85BC-488A-8BE1-1D8F33ABDF01}" destId="{D49205C2-3B21-45CC-AE3E-EE457AE9DDED}" srcOrd="3" destOrd="0" parTransId="{74BDEA97-A135-40F6-ABE5-5B01495AB440}" sibTransId="{AE73C0B3-452D-4814-94A0-35876F95613E}"/>
    <dgm:cxn modelId="{335BD4F6-3EDB-4290-979F-BAE02CEB653C}" type="presOf" srcId="{6D27DF44-85BC-488A-8BE1-1D8F33ABDF01}" destId="{E7CCE07B-0330-43CA-A0C0-1DF98F01040A}" srcOrd="0" destOrd="0" presId="urn:microsoft.com/office/officeart/2005/8/layout/vList3"/>
    <dgm:cxn modelId="{3E2E05FE-6556-4E5C-93CD-1534F9624263}" type="presOf" srcId="{95D43DFD-0FD8-4ACA-A36F-A520290B8867}" destId="{E7CCE07B-0330-43CA-A0C0-1DF98F01040A}" srcOrd="0" destOrd="2" presId="urn:microsoft.com/office/officeart/2005/8/layout/vList3"/>
    <dgm:cxn modelId="{55AE0CD7-287E-49BB-BC2D-C4FBE974A70D}" type="presParOf" srcId="{B7FCF54A-2DE4-4B78-A843-2F4FBC8FF77B}" destId="{5754A4AD-1EA5-4ED4-90CB-1491F0E52B02}" srcOrd="0" destOrd="0" presId="urn:microsoft.com/office/officeart/2005/8/layout/vList3"/>
    <dgm:cxn modelId="{25348B41-9B3F-4D4B-A915-4A5B6D9E1684}" type="presParOf" srcId="{5754A4AD-1EA5-4ED4-90CB-1491F0E52B02}" destId="{EF756487-BD82-4355-943C-DEA209E3DD7C}" srcOrd="0" destOrd="0" presId="urn:microsoft.com/office/officeart/2005/8/layout/vList3"/>
    <dgm:cxn modelId="{9DED72EE-1426-48D6-92D4-FDA03F36CD3B}" type="presParOf" srcId="{5754A4AD-1EA5-4ED4-90CB-1491F0E52B02}" destId="{E7CCE07B-0330-43CA-A0C0-1DF98F0104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23E2C9-1CFE-43CC-BC0E-62DA330AD0F3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1CBFDFF6-7CF3-4D85-A9E1-47677BFC204C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endParaRPr lang="ru-RU" sz="900" dirty="0"/>
        </a:p>
      </dgm:t>
    </dgm:pt>
    <dgm:pt modelId="{D773EB92-03A3-4D21-8077-2CC9FAFDCC86}" type="parTrans" cxnId="{7C0BF0CC-9E49-4A4D-947A-CA5D67024E76}">
      <dgm:prSet/>
      <dgm:spPr/>
      <dgm:t>
        <a:bodyPr/>
        <a:lstStyle/>
        <a:p>
          <a:endParaRPr lang="ru-RU"/>
        </a:p>
      </dgm:t>
    </dgm:pt>
    <dgm:pt modelId="{92912BCD-F57B-400C-99CE-39E015482057}" type="sibTrans" cxnId="{7C0BF0CC-9E49-4A4D-947A-CA5D67024E76}">
      <dgm:prSet/>
      <dgm:spPr/>
      <dgm:t>
        <a:bodyPr/>
        <a:lstStyle/>
        <a:p>
          <a:endParaRPr lang="ru-RU"/>
        </a:p>
      </dgm:t>
    </dgm:pt>
    <dgm:pt modelId="{A72C4A13-34B2-4204-B81A-117E2513EA63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500" dirty="0"/>
            <a:t> Для действующих – до 5 </a:t>
          </a:r>
          <a:r>
            <a:rPr lang="ru-RU" sz="2500" dirty="0" err="1"/>
            <a:t>млн</a:t>
          </a:r>
          <a:r>
            <a:rPr lang="ru-RU" sz="2500" dirty="0"/>
            <a:t> рублей, срок-до 36 мес.,                   от 3,75%</a:t>
          </a:r>
        </a:p>
      </dgm:t>
    </dgm:pt>
    <dgm:pt modelId="{49F29FF1-56A2-4216-A859-DBFA3E6398A1}" type="parTrans" cxnId="{6B255A0D-18E1-42C4-861F-6E8FEC841F27}">
      <dgm:prSet/>
      <dgm:spPr/>
      <dgm:t>
        <a:bodyPr/>
        <a:lstStyle/>
        <a:p>
          <a:endParaRPr lang="ru-RU"/>
        </a:p>
      </dgm:t>
    </dgm:pt>
    <dgm:pt modelId="{3981CAD3-9187-4A86-9F52-B32F51661C56}" type="sibTrans" cxnId="{6B255A0D-18E1-42C4-861F-6E8FEC841F27}">
      <dgm:prSet/>
      <dgm:spPr/>
      <dgm:t>
        <a:bodyPr/>
        <a:lstStyle/>
        <a:p>
          <a:endParaRPr lang="ru-RU"/>
        </a:p>
      </dgm:t>
    </dgm:pt>
    <dgm:pt modelId="{170E6412-37EE-444B-9565-91B72E0E66CA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500" dirty="0"/>
            <a:t>Для </a:t>
          </a:r>
          <a:r>
            <a:rPr lang="ru-RU" sz="2500" dirty="0" err="1"/>
            <a:t>самозанятых</a:t>
          </a:r>
          <a:r>
            <a:rPr lang="ru-RU" sz="2500" dirty="0"/>
            <a:t> –  до 500 </a:t>
          </a:r>
          <a:r>
            <a:rPr lang="ru-RU" sz="2500" dirty="0" err="1"/>
            <a:t>тыс</a:t>
          </a:r>
          <a:r>
            <a:rPr lang="ru-RU" sz="2500" dirty="0"/>
            <a:t> рублей, срок-до 36 мес., от 3,75% </a:t>
          </a:r>
        </a:p>
      </dgm:t>
    </dgm:pt>
    <dgm:pt modelId="{C39C8150-910A-4E43-967B-0DA1CD4BC5C9}" type="parTrans" cxnId="{12476938-A7BF-4B60-871F-69D24902DDE0}">
      <dgm:prSet/>
      <dgm:spPr/>
      <dgm:t>
        <a:bodyPr/>
        <a:lstStyle/>
        <a:p>
          <a:endParaRPr lang="ru-RU"/>
        </a:p>
      </dgm:t>
    </dgm:pt>
    <dgm:pt modelId="{57684FF0-9139-4B54-BA30-D94490890C47}" type="sibTrans" cxnId="{12476938-A7BF-4B60-871F-69D24902DDE0}">
      <dgm:prSet/>
      <dgm:spPr/>
      <dgm:t>
        <a:bodyPr/>
        <a:lstStyle/>
        <a:p>
          <a:endParaRPr lang="ru-RU"/>
        </a:p>
      </dgm:t>
    </dgm:pt>
    <dgm:pt modelId="{1A87823C-5EE6-4A88-BDB0-7722D73C4F16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500" dirty="0"/>
            <a:t> Для начинающих – до 500 </a:t>
          </a:r>
          <a:r>
            <a:rPr lang="ru-RU" sz="2500" dirty="0" err="1"/>
            <a:t>тыс</a:t>
          </a:r>
          <a:r>
            <a:rPr lang="ru-RU" sz="2500" dirty="0"/>
            <a:t> рублей, срок-до 36 мес.,                          от 3,75%</a:t>
          </a:r>
        </a:p>
      </dgm:t>
    </dgm:pt>
    <dgm:pt modelId="{D87680D9-C46F-4EA3-B38C-3E80789357D5}" type="sibTrans" cxnId="{2FFBC4F9-7E5C-4F4C-A4B6-51261E41C9EF}">
      <dgm:prSet/>
      <dgm:spPr/>
      <dgm:t>
        <a:bodyPr/>
        <a:lstStyle/>
        <a:p>
          <a:endParaRPr lang="ru-RU"/>
        </a:p>
      </dgm:t>
    </dgm:pt>
    <dgm:pt modelId="{F088DFC2-655D-4738-9DD1-7BADD7FBE829}" type="parTrans" cxnId="{2FFBC4F9-7E5C-4F4C-A4B6-51261E41C9EF}">
      <dgm:prSet/>
      <dgm:spPr/>
      <dgm:t>
        <a:bodyPr/>
        <a:lstStyle/>
        <a:p>
          <a:endParaRPr lang="ru-RU"/>
        </a:p>
      </dgm:t>
    </dgm:pt>
    <dgm:pt modelId="{AD3AD107-9235-4166-B57E-5EDD323EBCF1}" type="pres">
      <dgm:prSet presAssocID="{CB23E2C9-1CFE-43CC-BC0E-62DA330AD0F3}" presName="linearFlow" presStyleCnt="0">
        <dgm:presLayoutVars>
          <dgm:dir/>
          <dgm:resizeHandles val="exact"/>
        </dgm:presLayoutVars>
      </dgm:prSet>
      <dgm:spPr/>
    </dgm:pt>
    <dgm:pt modelId="{2F24BF96-BD30-4714-BE87-F055C6C4787A}" type="pres">
      <dgm:prSet presAssocID="{1CBFDFF6-7CF3-4D85-A9E1-47677BFC204C}" presName="composite" presStyleCnt="0"/>
      <dgm:spPr/>
    </dgm:pt>
    <dgm:pt modelId="{A77BC8D8-B5C2-43C5-95D0-A251F3589471}" type="pres">
      <dgm:prSet presAssocID="{1CBFDFF6-7CF3-4D85-A9E1-47677BFC204C}" presName="imgShp" presStyleLbl="fgImgPlace1" presStyleIdx="0" presStyleCnt="1" custScaleX="71951" custScaleY="71438" custLinFactNeighborX="-12394" custLinFactNeighborY="34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D41169-3EE5-498D-B488-823B2DE75C13}" type="pres">
      <dgm:prSet presAssocID="{1CBFDFF6-7CF3-4D85-A9E1-47677BFC204C}" presName="txShp" presStyleLbl="node1" presStyleIdx="0" presStyleCnt="1" custScaleX="126969">
        <dgm:presLayoutVars>
          <dgm:bulletEnabled val="1"/>
        </dgm:presLayoutVars>
      </dgm:prSet>
      <dgm:spPr/>
    </dgm:pt>
  </dgm:ptLst>
  <dgm:cxnLst>
    <dgm:cxn modelId="{6B255A0D-18E1-42C4-861F-6E8FEC841F27}" srcId="{1CBFDFF6-7CF3-4D85-A9E1-47677BFC204C}" destId="{A72C4A13-34B2-4204-B81A-117E2513EA63}" srcOrd="1" destOrd="0" parTransId="{49F29FF1-56A2-4216-A859-DBFA3E6398A1}" sibTransId="{3981CAD3-9187-4A86-9F52-B32F51661C56}"/>
    <dgm:cxn modelId="{C269AB30-1BA9-4FB9-8EF3-99C312BDD88D}" type="presOf" srcId="{A72C4A13-34B2-4204-B81A-117E2513EA63}" destId="{8ED41169-3EE5-498D-B488-823B2DE75C13}" srcOrd="0" destOrd="2" presId="urn:microsoft.com/office/officeart/2005/8/layout/vList3"/>
    <dgm:cxn modelId="{12476938-A7BF-4B60-871F-69D24902DDE0}" srcId="{1CBFDFF6-7CF3-4D85-A9E1-47677BFC204C}" destId="{170E6412-37EE-444B-9565-91B72E0E66CA}" srcOrd="2" destOrd="0" parTransId="{C39C8150-910A-4E43-967B-0DA1CD4BC5C9}" sibTransId="{57684FF0-9139-4B54-BA30-D94490890C47}"/>
    <dgm:cxn modelId="{149E9B5E-9FC7-46E8-A6C8-E57BC1CC4A17}" type="presOf" srcId="{1A87823C-5EE6-4A88-BDB0-7722D73C4F16}" destId="{8ED41169-3EE5-498D-B488-823B2DE75C13}" srcOrd="0" destOrd="1" presId="urn:microsoft.com/office/officeart/2005/8/layout/vList3"/>
    <dgm:cxn modelId="{12DB4191-CB9F-4A5B-82D9-6C0F6E3A8244}" type="presOf" srcId="{1CBFDFF6-7CF3-4D85-A9E1-47677BFC204C}" destId="{8ED41169-3EE5-498D-B488-823B2DE75C13}" srcOrd="0" destOrd="0" presId="urn:microsoft.com/office/officeart/2005/8/layout/vList3"/>
    <dgm:cxn modelId="{04DD3894-C85A-4FAF-9F69-E4A512DB866B}" type="presOf" srcId="{CB23E2C9-1CFE-43CC-BC0E-62DA330AD0F3}" destId="{AD3AD107-9235-4166-B57E-5EDD323EBCF1}" srcOrd="0" destOrd="0" presId="urn:microsoft.com/office/officeart/2005/8/layout/vList3"/>
    <dgm:cxn modelId="{9D6ECFCC-3247-4232-9DD8-50C59FD0738B}" type="presOf" srcId="{170E6412-37EE-444B-9565-91B72E0E66CA}" destId="{8ED41169-3EE5-498D-B488-823B2DE75C13}" srcOrd="0" destOrd="3" presId="urn:microsoft.com/office/officeart/2005/8/layout/vList3"/>
    <dgm:cxn modelId="{7C0BF0CC-9E49-4A4D-947A-CA5D67024E76}" srcId="{CB23E2C9-1CFE-43CC-BC0E-62DA330AD0F3}" destId="{1CBFDFF6-7CF3-4D85-A9E1-47677BFC204C}" srcOrd="0" destOrd="0" parTransId="{D773EB92-03A3-4D21-8077-2CC9FAFDCC86}" sibTransId="{92912BCD-F57B-400C-99CE-39E015482057}"/>
    <dgm:cxn modelId="{2FFBC4F9-7E5C-4F4C-A4B6-51261E41C9EF}" srcId="{1CBFDFF6-7CF3-4D85-A9E1-47677BFC204C}" destId="{1A87823C-5EE6-4A88-BDB0-7722D73C4F16}" srcOrd="0" destOrd="0" parTransId="{F088DFC2-655D-4738-9DD1-7BADD7FBE829}" sibTransId="{D87680D9-C46F-4EA3-B38C-3E80789357D5}"/>
    <dgm:cxn modelId="{6D6A22F0-8EF9-4EF1-B9EE-93090F0E9FB0}" type="presParOf" srcId="{AD3AD107-9235-4166-B57E-5EDD323EBCF1}" destId="{2F24BF96-BD30-4714-BE87-F055C6C4787A}" srcOrd="0" destOrd="0" presId="urn:microsoft.com/office/officeart/2005/8/layout/vList3"/>
    <dgm:cxn modelId="{32BCB482-0898-4A1E-BEB5-62A6BC29CA94}" type="presParOf" srcId="{2F24BF96-BD30-4714-BE87-F055C6C4787A}" destId="{A77BC8D8-B5C2-43C5-95D0-A251F3589471}" srcOrd="0" destOrd="0" presId="urn:microsoft.com/office/officeart/2005/8/layout/vList3"/>
    <dgm:cxn modelId="{9621E56F-6AEC-4F4D-BFA1-BEE20100463E}" type="presParOf" srcId="{2F24BF96-BD30-4714-BE87-F055C6C4787A}" destId="{8ED41169-3EE5-498D-B488-823B2DE75C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3E2C9-1CFE-43CC-BC0E-62DA330AD0F3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1CBFDFF6-7CF3-4D85-A9E1-47677BFC204C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just"/>
          <a:r>
            <a:rPr lang="ru-RU" sz="2500" b="0" dirty="0"/>
            <a:t>П</a:t>
          </a:r>
          <a:r>
            <a:rPr lang="ru-RU" sz="2500" b="0" u="none" dirty="0"/>
            <a:t>редоставляет поручительства:</a:t>
          </a:r>
        </a:p>
        <a:p>
          <a:pPr algn="just"/>
          <a:r>
            <a:rPr lang="ru-RU" sz="2500" dirty="0"/>
            <a:t>•</a:t>
          </a:r>
          <a:r>
            <a:rPr lang="ru-RU" sz="2500" b="0" u="none" dirty="0"/>
            <a:t> перед банками и лизинговыми компаниями по обязательствам СМСП</a:t>
          </a:r>
          <a:r>
            <a:rPr lang="ru-RU" sz="2500" b="0" dirty="0"/>
            <a:t> в размере до 70% от суммы обязательства, но </a:t>
          </a:r>
          <a:r>
            <a:rPr lang="ru-RU" sz="2500" b="1" dirty="0"/>
            <a:t>не более 25 миллионов рублей </a:t>
          </a:r>
          <a:r>
            <a:rPr lang="ru-RU" sz="2500" b="0" dirty="0"/>
            <a:t>по одному договору;</a:t>
          </a:r>
        </a:p>
        <a:p>
          <a:pPr algn="just"/>
          <a:r>
            <a:rPr lang="ru-RU" sz="2500" dirty="0"/>
            <a:t>•</a:t>
          </a:r>
          <a:r>
            <a:rPr lang="ru-RU" sz="2500" b="0" dirty="0"/>
            <a:t> перед финансовыми организациями по обязательствам </a:t>
          </a:r>
          <a:r>
            <a:rPr lang="ru-RU" sz="2500" b="0" dirty="0" err="1"/>
            <a:t>самозанятых</a:t>
          </a:r>
          <a:r>
            <a:rPr lang="ru-RU" sz="2500" b="0" dirty="0"/>
            <a:t> в размере до 70% от суммы обязательства, но </a:t>
          </a:r>
          <a:r>
            <a:rPr lang="ru-RU" sz="2500" b="1" dirty="0"/>
            <a:t>не более 3,5 миллионов рублей </a:t>
          </a:r>
          <a:r>
            <a:rPr lang="ru-RU" sz="2500" b="0" dirty="0"/>
            <a:t>по одному договору.</a:t>
          </a:r>
        </a:p>
      </dgm:t>
    </dgm:pt>
    <dgm:pt modelId="{D773EB92-03A3-4D21-8077-2CC9FAFDCC86}" type="parTrans" cxnId="{7C0BF0CC-9E49-4A4D-947A-CA5D67024E76}">
      <dgm:prSet/>
      <dgm:spPr/>
      <dgm:t>
        <a:bodyPr/>
        <a:lstStyle/>
        <a:p>
          <a:endParaRPr lang="ru-RU"/>
        </a:p>
      </dgm:t>
    </dgm:pt>
    <dgm:pt modelId="{92912BCD-F57B-400C-99CE-39E015482057}" type="sibTrans" cxnId="{7C0BF0CC-9E49-4A4D-947A-CA5D67024E76}">
      <dgm:prSet/>
      <dgm:spPr/>
      <dgm:t>
        <a:bodyPr/>
        <a:lstStyle/>
        <a:p>
          <a:endParaRPr lang="ru-RU"/>
        </a:p>
      </dgm:t>
    </dgm:pt>
    <dgm:pt modelId="{AD3AD107-9235-4166-B57E-5EDD323EBCF1}" type="pres">
      <dgm:prSet presAssocID="{CB23E2C9-1CFE-43CC-BC0E-62DA330AD0F3}" presName="linearFlow" presStyleCnt="0">
        <dgm:presLayoutVars>
          <dgm:dir/>
          <dgm:resizeHandles val="exact"/>
        </dgm:presLayoutVars>
      </dgm:prSet>
      <dgm:spPr/>
    </dgm:pt>
    <dgm:pt modelId="{2F24BF96-BD30-4714-BE87-F055C6C4787A}" type="pres">
      <dgm:prSet presAssocID="{1CBFDFF6-7CF3-4D85-A9E1-47677BFC204C}" presName="composite" presStyleCnt="0"/>
      <dgm:spPr/>
    </dgm:pt>
    <dgm:pt modelId="{A77BC8D8-B5C2-43C5-95D0-A251F3589471}" type="pres">
      <dgm:prSet presAssocID="{1CBFDFF6-7CF3-4D85-A9E1-47677BFC204C}" presName="imgShp" presStyleLbl="fgImgPlace1" presStyleIdx="0" presStyleCnt="1" custScaleX="71951" custScaleY="71438" custLinFactNeighborX="-12394" custLinFactNeighborY="34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D41169-3EE5-498D-B488-823B2DE75C13}" type="pres">
      <dgm:prSet presAssocID="{1CBFDFF6-7CF3-4D85-A9E1-47677BFC204C}" presName="txShp" presStyleLbl="node1" presStyleIdx="0" presStyleCnt="1" custScaleX="136328">
        <dgm:presLayoutVars>
          <dgm:bulletEnabled val="1"/>
        </dgm:presLayoutVars>
      </dgm:prSet>
      <dgm:spPr/>
    </dgm:pt>
  </dgm:ptLst>
  <dgm:cxnLst>
    <dgm:cxn modelId="{281AEFB6-5282-42CA-B734-0E809D291322}" type="presOf" srcId="{CB23E2C9-1CFE-43CC-BC0E-62DA330AD0F3}" destId="{AD3AD107-9235-4166-B57E-5EDD323EBCF1}" srcOrd="0" destOrd="0" presId="urn:microsoft.com/office/officeart/2005/8/layout/vList3"/>
    <dgm:cxn modelId="{7C0BF0CC-9E49-4A4D-947A-CA5D67024E76}" srcId="{CB23E2C9-1CFE-43CC-BC0E-62DA330AD0F3}" destId="{1CBFDFF6-7CF3-4D85-A9E1-47677BFC204C}" srcOrd="0" destOrd="0" parTransId="{D773EB92-03A3-4D21-8077-2CC9FAFDCC86}" sibTransId="{92912BCD-F57B-400C-99CE-39E015482057}"/>
    <dgm:cxn modelId="{812A9CF2-8BCC-4BF4-B7F6-08BDD00E9DFC}" type="presOf" srcId="{1CBFDFF6-7CF3-4D85-A9E1-47677BFC204C}" destId="{8ED41169-3EE5-498D-B488-823B2DE75C13}" srcOrd="0" destOrd="0" presId="urn:microsoft.com/office/officeart/2005/8/layout/vList3"/>
    <dgm:cxn modelId="{FAED5454-5CA4-4025-8757-53ED7D3520BB}" type="presParOf" srcId="{AD3AD107-9235-4166-B57E-5EDD323EBCF1}" destId="{2F24BF96-BD30-4714-BE87-F055C6C4787A}" srcOrd="0" destOrd="0" presId="urn:microsoft.com/office/officeart/2005/8/layout/vList3"/>
    <dgm:cxn modelId="{6639C79B-97CF-49DB-9A4C-A70D454A2706}" type="presParOf" srcId="{2F24BF96-BD30-4714-BE87-F055C6C4787A}" destId="{A77BC8D8-B5C2-43C5-95D0-A251F3589471}" srcOrd="0" destOrd="0" presId="urn:microsoft.com/office/officeart/2005/8/layout/vList3"/>
    <dgm:cxn modelId="{9DEB43C3-3E87-40D8-BFCA-77B64583A441}" type="presParOf" srcId="{2F24BF96-BD30-4714-BE87-F055C6C4787A}" destId="{8ED41169-3EE5-498D-B488-823B2DE75C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7F56F5-CBC4-4EA4-A745-EEA637BB13D7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2B8EB0-4A7A-4162-9E6E-1C5A53556306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200" dirty="0"/>
            <a:t>Региональным экспортерам предоставляются </a:t>
          </a:r>
          <a:r>
            <a:rPr lang="ru-RU" sz="2200" b="0" u="none" dirty="0"/>
            <a:t>услуги:</a:t>
          </a:r>
        </a:p>
      </dgm:t>
    </dgm:pt>
    <dgm:pt modelId="{0802A12D-AF7A-4898-B7E1-53B54F61157C}" type="parTrans" cxnId="{07C2AAAA-3CD6-48CB-8AEF-D632F3CAF37A}">
      <dgm:prSet/>
      <dgm:spPr/>
      <dgm:t>
        <a:bodyPr/>
        <a:lstStyle/>
        <a:p>
          <a:endParaRPr lang="ru-RU"/>
        </a:p>
      </dgm:t>
    </dgm:pt>
    <dgm:pt modelId="{263C198A-F35C-44DF-A1AD-8E3CC3B72555}" type="sibTrans" cxnId="{07C2AAAA-3CD6-48CB-8AEF-D632F3CAF37A}">
      <dgm:prSet/>
      <dgm:spPr/>
      <dgm:t>
        <a:bodyPr/>
        <a:lstStyle/>
        <a:p>
          <a:endParaRPr lang="ru-RU"/>
        </a:p>
      </dgm:t>
    </dgm:pt>
    <dgm:pt modelId="{DCB0F20D-1C31-48F1-96B7-4299167C48EF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200" dirty="0"/>
            <a:t>поиск иностранного покупателя;</a:t>
          </a:r>
        </a:p>
      </dgm:t>
    </dgm:pt>
    <dgm:pt modelId="{86AD1AE5-9FE8-42A5-BC6E-1B5D43F6D236}" type="parTrans" cxnId="{F593B16E-EB46-4528-A9CD-0EBD80793AE3}">
      <dgm:prSet/>
      <dgm:spPr/>
      <dgm:t>
        <a:bodyPr/>
        <a:lstStyle/>
        <a:p>
          <a:endParaRPr lang="ru-RU"/>
        </a:p>
      </dgm:t>
    </dgm:pt>
    <dgm:pt modelId="{BED77EFA-4089-4D33-858A-D6888D9974D1}" type="sibTrans" cxnId="{F593B16E-EB46-4528-A9CD-0EBD80793AE3}">
      <dgm:prSet/>
      <dgm:spPr/>
      <dgm:t>
        <a:bodyPr/>
        <a:lstStyle/>
        <a:p>
          <a:endParaRPr lang="ru-RU"/>
        </a:p>
      </dgm:t>
    </dgm:pt>
    <dgm:pt modelId="{877F373C-79A2-4E5E-9C90-EFC305FD42F5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200" dirty="0"/>
            <a:t>размещение на международных электронных площадках;</a:t>
          </a:r>
        </a:p>
      </dgm:t>
    </dgm:pt>
    <dgm:pt modelId="{56C57FE1-101B-4ADA-8429-9F2DCCCA125E}" type="parTrans" cxnId="{E4C115F3-8B0B-409B-8F1E-5A1FDB68B713}">
      <dgm:prSet/>
      <dgm:spPr/>
      <dgm:t>
        <a:bodyPr/>
        <a:lstStyle/>
        <a:p>
          <a:endParaRPr lang="ru-RU"/>
        </a:p>
      </dgm:t>
    </dgm:pt>
    <dgm:pt modelId="{84C49D78-1F24-4ED5-88CB-941AE7BE900D}" type="sibTrans" cxnId="{E4C115F3-8B0B-409B-8F1E-5A1FDB68B713}">
      <dgm:prSet/>
      <dgm:spPr/>
      <dgm:t>
        <a:bodyPr/>
        <a:lstStyle/>
        <a:p>
          <a:endParaRPr lang="ru-RU"/>
        </a:p>
      </dgm:t>
    </dgm:pt>
    <dgm:pt modelId="{01BD5C27-1492-42EF-A2E7-46ED0335A8B7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200" dirty="0"/>
            <a:t>участие в международных выставках и </a:t>
          </a:r>
          <a:r>
            <a:rPr lang="ru-RU" sz="2200" dirty="0" err="1"/>
            <a:t>бизнес-миссиях</a:t>
          </a:r>
          <a:r>
            <a:rPr lang="ru-RU" sz="2200" dirty="0"/>
            <a:t>;</a:t>
          </a:r>
        </a:p>
      </dgm:t>
    </dgm:pt>
    <dgm:pt modelId="{25760629-097F-4FDD-BBDF-D6F2DF37BF17}" type="parTrans" cxnId="{EC20BD9D-6A37-4A84-9A68-E7FD8E8E7B45}">
      <dgm:prSet/>
      <dgm:spPr/>
      <dgm:t>
        <a:bodyPr/>
        <a:lstStyle/>
        <a:p>
          <a:endParaRPr lang="ru-RU"/>
        </a:p>
      </dgm:t>
    </dgm:pt>
    <dgm:pt modelId="{6DAF6F8D-A478-4677-9090-DA99D0119997}" type="sibTrans" cxnId="{EC20BD9D-6A37-4A84-9A68-E7FD8E8E7B45}">
      <dgm:prSet/>
      <dgm:spPr/>
      <dgm:t>
        <a:bodyPr/>
        <a:lstStyle/>
        <a:p>
          <a:endParaRPr lang="ru-RU"/>
        </a:p>
      </dgm:t>
    </dgm:pt>
    <dgm:pt modelId="{00A95B7E-8EAD-41FB-82DA-C0BA6E7BA411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200" dirty="0"/>
            <a:t>международная сертификация;</a:t>
          </a:r>
        </a:p>
      </dgm:t>
    </dgm:pt>
    <dgm:pt modelId="{085E449A-4A5D-4D4B-8900-01FA736CD1FB}" type="parTrans" cxnId="{34856AFD-AF37-4646-B6AE-F87E86E6AE53}">
      <dgm:prSet/>
      <dgm:spPr/>
      <dgm:t>
        <a:bodyPr/>
        <a:lstStyle/>
        <a:p>
          <a:endParaRPr lang="ru-RU"/>
        </a:p>
      </dgm:t>
    </dgm:pt>
    <dgm:pt modelId="{9FBB3780-B7E6-4837-B9FE-4096E67F085B}" type="sibTrans" cxnId="{34856AFD-AF37-4646-B6AE-F87E86E6AE53}">
      <dgm:prSet/>
      <dgm:spPr/>
      <dgm:t>
        <a:bodyPr/>
        <a:lstStyle/>
        <a:p>
          <a:endParaRPr lang="ru-RU"/>
        </a:p>
      </dgm:t>
    </dgm:pt>
    <dgm:pt modelId="{4E72CBCA-0B2E-4169-B8B2-6526093762FB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200" dirty="0"/>
            <a:t>подготовка коммерческого предложения и перевод материалов на иностранные языки;</a:t>
          </a:r>
        </a:p>
      </dgm:t>
    </dgm:pt>
    <dgm:pt modelId="{1F5DE213-F5E0-4EC7-A9C8-C240A6ECD076}" type="parTrans" cxnId="{7AB568DA-D898-41FA-B8D3-1A4E886DEB06}">
      <dgm:prSet/>
      <dgm:spPr/>
      <dgm:t>
        <a:bodyPr/>
        <a:lstStyle/>
        <a:p>
          <a:endParaRPr lang="ru-RU"/>
        </a:p>
      </dgm:t>
    </dgm:pt>
    <dgm:pt modelId="{E262B1FC-DC19-4E48-AE29-8B9CF45C9A78}" type="sibTrans" cxnId="{7AB568DA-D898-41FA-B8D3-1A4E886DEB06}">
      <dgm:prSet/>
      <dgm:spPr/>
      <dgm:t>
        <a:bodyPr/>
        <a:lstStyle/>
        <a:p>
          <a:endParaRPr lang="ru-RU"/>
        </a:p>
      </dgm:t>
    </dgm:pt>
    <dgm:pt modelId="{E3E0E74B-E064-476C-927D-2A97AAD7538A}">
      <dgm:prSet phldrT="[Текст]"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just"/>
          <a:r>
            <a:rPr lang="ru-RU" sz="2200" dirty="0"/>
            <a:t>обучение основам экспортной деятельности и акселерационные программы. </a:t>
          </a:r>
        </a:p>
      </dgm:t>
    </dgm:pt>
    <dgm:pt modelId="{B6CCC0F9-D85D-41C8-864D-ED18183D1EF0}" type="parTrans" cxnId="{8C20EAA0-EEAF-4CC9-B522-AA24C748374C}">
      <dgm:prSet/>
      <dgm:spPr/>
      <dgm:t>
        <a:bodyPr/>
        <a:lstStyle/>
        <a:p>
          <a:endParaRPr lang="ru-RU"/>
        </a:p>
      </dgm:t>
    </dgm:pt>
    <dgm:pt modelId="{0A88286B-3DEA-453E-B177-D22A117A7B84}" type="sibTrans" cxnId="{8C20EAA0-EEAF-4CC9-B522-AA24C748374C}">
      <dgm:prSet/>
      <dgm:spPr/>
      <dgm:t>
        <a:bodyPr/>
        <a:lstStyle/>
        <a:p>
          <a:endParaRPr lang="ru-RU"/>
        </a:p>
      </dgm:t>
    </dgm:pt>
    <dgm:pt modelId="{9AEEFA5F-9F06-4419-A301-25ED27C6626F}" type="pres">
      <dgm:prSet presAssocID="{EF7F56F5-CBC4-4EA4-A745-EEA637BB13D7}" presName="linearFlow" presStyleCnt="0">
        <dgm:presLayoutVars>
          <dgm:dir/>
          <dgm:resizeHandles val="exact"/>
        </dgm:presLayoutVars>
      </dgm:prSet>
      <dgm:spPr/>
    </dgm:pt>
    <dgm:pt modelId="{D1FFE8CC-B013-4544-89E0-8D8075482ED2}" type="pres">
      <dgm:prSet presAssocID="{CF2B8EB0-4A7A-4162-9E6E-1C5A53556306}" presName="composite" presStyleCnt="0"/>
      <dgm:spPr/>
    </dgm:pt>
    <dgm:pt modelId="{23E7CFBA-6BBB-4C96-9AE8-8DD1B324FDD8}" type="pres">
      <dgm:prSet presAssocID="{CF2B8EB0-4A7A-4162-9E6E-1C5A53556306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B29980-0CE1-4987-A285-7B0AC1E4BA41}" type="pres">
      <dgm:prSet presAssocID="{CF2B8EB0-4A7A-4162-9E6E-1C5A53556306}" presName="txShp" presStyleLbl="node1" presStyleIdx="0" presStyleCnt="1" custScaleX="109288">
        <dgm:presLayoutVars>
          <dgm:bulletEnabled val="1"/>
        </dgm:presLayoutVars>
      </dgm:prSet>
      <dgm:spPr/>
    </dgm:pt>
  </dgm:ptLst>
  <dgm:cxnLst>
    <dgm:cxn modelId="{3F3C853A-7A13-48A2-938D-DFF77AD45AB7}" type="presOf" srcId="{E3E0E74B-E064-476C-927D-2A97AAD7538A}" destId="{18B29980-0CE1-4987-A285-7B0AC1E4BA41}" srcOrd="0" destOrd="6" presId="urn:microsoft.com/office/officeart/2005/8/layout/vList3"/>
    <dgm:cxn modelId="{5E36775D-D037-4D4C-ADBD-BF5EFC0866A6}" type="presOf" srcId="{EF7F56F5-CBC4-4EA4-A745-EEA637BB13D7}" destId="{9AEEFA5F-9F06-4419-A301-25ED27C6626F}" srcOrd="0" destOrd="0" presId="urn:microsoft.com/office/officeart/2005/8/layout/vList3"/>
    <dgm:cxn modelId="{61197763-8594-4569-B75F-AD6164E47FC6}" type="presOf" srcId="{CF2B8EB0-4A7A-4162-9E6E-1C5A53556306}" destId="{18B29980-0CE1-4987-A285-7B0AC1E4BA41}" srcOrd="0" destOrd="0" presId="urn:microsoft.com/office/officeart/2005/8/layout/vList3"/>
    <dgm:cxn modelId="{5C52E043-D6A2-4CAF-BBF3-9D6E7C7DB574}" type="presOf" srcId="{877F373C-79A2-4E5E-9C90-EFC305FD42F5}" destId="{18B29980-0CE1-4987-A285-7B0AC1E4BA41}" srcOrd="0" destOrd="2" presId="urn:microsoft.com/office/officeart/2005/8/layout/vList3"/>
    <dgm:cxn modelId="{5668FE64-BD6A-4479-815E-512AA75C04ED}" type="presOf" srcId="{01BD5C27-1492-42EF-A2E7-46ED0335A8B7}" destId="{18B29980-0CE1-4987-A285-7B0AC1E4BA41}" srcOrd="0" destOrd="3" presId="urn:microsoft.com/office/officeart/2005/8/layout/vList3"/>
    <dgm:cxn modelId="{F593B16E-EB46-4528-A9CD-0EBD80793AE3}" srcId="{CF2B8EB0-4A7A-4162-9E6E-1C5A53556306}" destId="{DCB0F20D-1C31-48F1-96B7-4299167C48EF}" srcOrd="0" destOrd="0" parTransId="{86AD1AE5-9FE8-42A5-BC6E-1B5D43F6D236}" sibTransId="{BED77EFA-4089-4D33-858A-D6888D9974D1}"/>
    <dgm:cxn modelId="{EC20BD9D-6A37-4A84-9A68-E7FD8E8E7B45}" srcId="{CF2B8EB0-4A7A-4162-9E6E-1C5A53556306}" destId="{01BD5C27-1492-42EF-A2E7-46ED0335A8B7}" srcOrd="2" destOrd="0" parTransId="{25760629-097F-4FDD-BBDF-D6F2DF37BF17}" sibTransId="{6DAF6F8D-A478-4677-9090-DA99D0119997}"/>
    <dgm:cxn modelId="{8C20EAA0-EEAF-4CC9-B522-AA24C748374C}" srcId="{CF2B8EB0-4A7A-4162-9E6E-1C5A53556306}" destId="{E3E0E74B-E064-476C-927D-2A97AAD7538A}" srcOrd="5" destOrd="0" parTransId="{B6CCC0F9-D85D-41C8-864D-ED18183D1EF0}" sibTransId="{0A88286B-3DEA-453E-B177-D22A117A7B84}"/>
    <dgm:cxn modelId="{07C2AAAA-3CD6-48CB-8AEF-D632F3CAF37A}" srcId="{EF7F56F5-CBC4-4EA4-A745-EEA637BB13D7}" destId="{CF2B8EB0-4A7A-4162-9E6E-1C5A53556306}" srcOrd="0" destOrd="0" parTransId="{0802A12D-AF7A-4898-B7E1-53B54F61157C}" sibTransId="{263C198A-F35C-44DF-A1AD-8E3CC3B72555}"/>
    <dgm:cxn modelId="{6665C9AA-45B7-4130-8917-998EAEA27181}" type="presOf" srcId="{4E72CBCA-0B2E-4169-B8B2-6526093762FB}" destId="{18B29980-0CE1-4987-A285-7B0AC1E4BA41}" srcOrd="0" destOrd="5" presId="urn:microsoft.com/office/officeart/2005/8/layout/vList3"/>
    <dgm:cxn modelId="{7AB568DA-D898-41FA-B8D3-1A4E886DEB06}" srcId="{CF2B8EB0-4A7A-4162-9E6E-1C5A53556306}" destId="{4E72CBCA-0B2E-4169-B8B2-6526093762FB}" srcOrd="4" destOrd="0" parTransId="{1F5DE213-F5E0-4EC7-A9C8-C240A6ECD076}" sibTransId="{E262B1FC-DC19-4E48-AE29-8B9CF45C9A78}"/>
    <dgm:cxn modelId="{D59463E0-DBCB-4B8B-859B-9E8DE2B551A7}" type="presOf" srcId="{00A95B7E-8EAD-41FB-82DA-C0BA6E7BA411}" destId="{18B29980-0CE1-4987-A285-7B0AC1E4BA41}" srcOrd="0" destOrd="4" presId="urn:microsoft.com/office/officeart/2005/8/layout/vList3"/>
    <dgm:cxn modelId="{E4C115F3-8B0B-409B-8F1E-5A1FDB68B713}" srcId="{CF2B8EB0-4A7A-4162-9E6E-1C5A53556306}" destId="{877F373C-79A2-4E5E-9C90-EFC305FD42F5}" srcOrd="1" destOrd="0" parTransId="{56C57FE1-101B-4ADA-8429-9F2DCCCA125E}" sibTransId="{84C49D78-1F24-4ED5-88CB-941AE7BE900D}"/>
    <dgm:cxn modelId="{40D3A3F8-925A-4BEA-9838-352ED41B3E8E}" type="presOf" srcId="{DCB0F20D-1C31-48F1-96B7-4299167C48EF}" destId="{18B29980-0CE1-4987-A285-7B0AC1E4BA41}" srcOrd="0" destOrd="1" presId="urn:microsoft.com/office/officeart/2005/8/layout/vList3"/>
    <dgm:cxn modelId="{34856AFD-AF37-4646-B6AE-F87E86E6AE53}" srcId="{CF2B8EB0-4A7A-4162-9E6E-1C5A53556306}" destId="{00A95B7E-8EAD-41FB-82DA-C0BA6E7BA411}" srcOrd="3" destOrd="0" parTransId="{085E449A-4A5D-4D4B-8900-01FA736CD1FB}" sibTransId="{9FBB3780-B7E6-4837-B9FE-4096E67F085B}"/>
    <dgm:cxn modelId="{6E6B937F-AB95-4A65-A8D9-8F510D9AC704}" type="presParOf" srcId="{9AEEFA5F-9F06-4419-A301-25ED27C6626F}" destId="{D1FFE8CC-B013-4544-89E0-8D8075482ED2}" srcOrd="0" destOrd="0" presId="urn:microsoft.com/office/officeart/2005/8/layout/vList3"/>
    <dgm:cxn modelId="{57EC80F5-6521-4F44-B816-761AA387174B}" type="presParOf" srcId="{D1FFE8CC-B013-4544-89E0-8D8075482ED2}" destId="{23E7CFBA-6BBB-4C96-9AE8-8DD1B324FDD8}" srcOrd="0" destOrd="0" presId="urn:microsoft.com/office/officeart/2005/8/layout/vList3"/>
    <dgm:cxn modelId="{274A7B0C-C9F5-4E19-837F-19E44D074BED}" type="presParOf" srcId="{D1FFE8CC-B013-4544-89E0-8D8075482ED2}" destId="{18B29980-0CE1-4987-A285-7B0AC1E4BA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6820CB-7925-42A6-BB9A-69275AE9A71A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AFD1F916-6D1E-410A-9244-E4E16E5C1C77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l"/>
          <a:endParaRPr lang="ru-RU" sz="1800" dirty="0"/>
        </a:p>
      </dgm:t>
    </dgm:pt>
    <dgm:pt modelId="{90D8EB7C-319C-4D0C-BB04-B2DF906AD259}" type="parTrans" cxnId="{7410223A-52E2-4641-B502-33B9F85E2448}">
      <dgm:prSet/>
      <dgm:spPr/>
      <dgm:t>
        <a:bodyPr/>
        <a:lstStyle/>
        <a:p>
          <a:endParaRPr lang="ru-RU"/>
        </a:p>
      </dgm:t>
    </dgm:pt>
    <dgm:pt modelId="{21A911EA-23AC-4955-AFF5-A3076E2518C3}" type="sibTrans" cxnId="{7410223A-52E2-4641-B502-33B9F85E2448}">
      <dgm:prSet/>
      <dgm:spPr/>
      <dgm:t>
        <a:bodyPr/>
        <a:lstStyle/>
        <a:p>
          <a:endParaRPr lang="ru-RU"/>
        </a:p>
      </dgm:t>
    </dgm:pt>
    <dgm:pt modelId="{6574775C-4560-494B-886E-2EF32F07C4AC}">
      <dgm:prSet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l"/>
          <a:r>
            <a:rPr lang="ru-RU" sz="1900" dirty="0"/>
            <a:t>включение в единый реестр СМСП с указанием категории «социальное предпринимательство»;</a:t>
          </a:r>
        </a:p>
      </dgm:t>
    </dgm:pt>
    <dgm:pt modelId="{D470915E-6BFA-4AEB-BB48-0DB3D1455F20}" type="sibTrans" cxnId="{D7499B5D-4633-473F-9C04-4B084AA0F890}">
      <dgm:prSet/>
      <dgm:spPr/>
      <dgm:t>
        <a:bodyPr/>
        <a:lstStyle/>
        <a:p>
          <a:endParaRPr lang="ru-RU"/>
        </a:p>
      </dgm:t>
    </dgm:pt>
    <dgm:pt modelId="{A176C127-1D5E-4446-B5FA-3208534DCDED}" type="parTrans" cxnId="{D7499B5D-4633-473F-9C04-4B084AA0F890}">
      <dgm:prSet/>
      <dgm:spPr/>
      <dgm:t>
        <a:bodyPr/>
        <a:lstStyle/>
        <a:p>
          <a:endParaRPr lang="ru-RU"/>
        </a:p>
      </dgm:t>
    </dgm:pt>
    <dgm:pt modelId="{CCD5D2A8-F8A7-4F07-9E85-F57F6BB6D3B0}">
      <dgm:prSet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l"/>
          <a:r>
            <a:rPr lang="ru-RU" sz="1900" dirty="0"/>
            <a:t>работа эффективной дискуссионной площадки для социальных предпринимателей с целью выявления проблем и обсуждения законодательных инициатив, а также обеспечения комплексной поддержки социального предпринимательства (информационной, финансовой, консалтинговой и образовательной поддержки);</a:t>
          </a:r>
        </a:p>
      </dgm:t>
    </dgm:pt>
    <dgm:pt modelId="{1E869953-6A99-4AEF-976E-2F7CBBE713F6}" type="sibTrans" cxnId="{862D4FFF-B28D-4573-A25A-FF40E55CCF43}">
      <dgm:prSet/>
      <dgm:spPr/>
      <dgm:t>
        <a:bodyPr/>
        <a:lstStyle/>
        <a:p>
          <a:endParaRPr lang="ru-RU"/>
        </a:p>
      </dgm:t>
    </dgm:pt>
    <dgm:pt modelId="{CF985FCE-7B3A-4484-92D9-39276CAF7656}" type="parTrans" cxnId="{862D4FFF-B28D-4573-A25A-FF40E55CCF43}">
      <dgm:prSet/>
      <dgm:spPr/>
      <dgm:t>
        <a:bodyPr/>
        <a:lstStyle/>
        <a:p>
          <a:endParaRPr lang="ru-RU"/>
        </a:p>
      </dgm:t>
    </dgm:pt>
    <dgm:pt modelId="{22BA6BA0-033E-4F2F-88C7-B90ED1D29C5E}">
      <dgm:prSet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l"/>
          <a:endParaRPr lang="ru-RU" sz="1400" dirty="0"/>
        </a:p>
      </dgm:t>
    </dgm:pt>
    <dgm:pt modelId="{5A539CD3-CCB4-461C-B80A-9B34F7A17EBF}" type="sibTrans" cxnId="{02565516-F053-4534-A646-8F5B7DA7D8FC}">
      <dgm:prSet/>
      <dgm:spPr/>
      <dgm:t>
        <a:bodyPr/>
        <a:lstStyle/>
        <a:p>
          <a:endParaRPr lang="ru-RU"/>
        </a:p>
      </dgm:t>
    </dgm:pt>
    <dgm:pt modelId="{E1A0832C-7C0C-4265-800B-8E67BEEF4124}" type="parTrans" cxnId="{02565516-F053-4534-A646-8F5B7DA7D8FC}">
      <dgm:prSet/>
      <dgm:spPr/>
      <dgm:t>
        <a:bodyPr/>
        <a:lstStyle/>
        <a:p>
          <a:endParaRPr lang="ru-RU"/>
        </a:p>
      </dgm:t>
    </dgm:pt>
    <dgm:pt modelId="{1309C39C-79B8-4F0B-BC88-90EF6BE98BFF}">
      <dgm:prSet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l"/>
          <a:r>
            <a:rPr lang="ru-RU" sz="1900" dirty="0"/>
            <a:t>проведение круглых столов, исследований, </a:t>
          </a:r>
          <a:r>
            <a:rPr lang="ru-RU" sz="1900" dirty="0" err="1"/>
            <a:t>форсайт-сессий</a:t>
          </a:r>
          <a:r>
            <a:rPr lang="ru-RU" sz="1900" dirty="0"/>
            <a:t>;</a:t>
          </a:r>
        </a:p>
      </dgm:t>
    </dgm:pt>
    <dgm:pt modelId="{40ED860B-307D-4F56-888A-D57C596B9DDC}" type="parTrans" cxnId="{17B8E43B-A5E8-4BCB-A4D8-2EB2B3B06ED3}">
      <dgm:prSet/>
      <dgm:spPr/>
      <dgm:t>
        <a:bodyPr/>
        <a:lstStyle/>
        <a:p>
          <a:endParaRPr lang="ru-RU"/>
        </a:p>
      </dgm:t>
    </dgm:pt>
    <dgm:pt modelId="{6D5B01D8-9E54-417F-9EE5-64E0C76EAABE}" type="sibTrans" cxnId="{17B8E43B-A5E8-4BCB-A4D8-2EB2B3B06ED3}">
      <dgm:prSet/>
      <dgm:spPr/>
      <dgm:t>
        <a:bodyPr/>
        <a:lstStyle/>
        <a:p>
          <a:endParaRPr lang="ru-RU"/>
        </a:p>
      </dgm:t>
    </dgm:pt>
    <dgm:pt modelId="{EE07F12F-B12D-464D-8379-33F4032EDD6D}">
      <dgm:prSet custT="1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ctr"/>
        <a:lstStyle/>
        <a:p>
          <a:pPr algn="l"/>
          <a:r>
            <a:rPr lang="ru-RU" sz="1900" dirty="0"/>
            <a:t>предоставление услуг бухгалтерского, юридического, информационно-аналитического, финансового и маркетингового консалтинга</a:t>
          </a:r>
        </a:p>
      </dgm:t>
    </dgm:pt>
    <dgm:pt modelId="{8C5019B0-16EF-4204-852A-9D6471EE896F}" type="parTrans" cxnId="{9F25E844-497F-47C5-8EA9-0B7658770CEE}">
      <dgm:prSet/>
      <dgm:spPr/>
      <dgm:t>
        <a:bodyPr/>
        <a:lstStyle/>
        <a:p>
          <a:endParaRPr lang="ru-RU"/>
        </a:p>
      </dgm:t>
    </dgm:pt>
    <dgm:pt modelId="{E3A427A6-2DA3-470F-A5D8-FF361E673E7D}" type="sibTrans" cxnId="{9F25E844-497F-47C5-8EA9-0B7658770CEE}">
      <dgm:prSet/>
      <dgm:spPr/>
      <dgm:t>
        <a:bodyPr/>
        <a:lstStyle/>
        <a:p>
          <a:endParaRPr lang="ru-RU"/>
        </a:p>
      </dgm:t>
    </dgm:pt>
    <dgm:pt modelId="{636AA23A-EFCE-4000-9898-66A447CD0CCD}" type="pres">
      <dgm:prSet presAssocID="{0C6820CB-7925-42A6-BB9A-69275AE9A71A}" presName="linearFlow" presStyleCnt="0">
        <dgm:presLayoutVars>
          <dgm:dir/>
          <dgm:resizeHandles val="exact"/>
        </dgm:presLayoutVars>
      </dgm:prSet>
      <dgm:spPr/>
    </dgm:pt>
    <dgm:pt modelId="{C2AEE94A-79FE-4DAC-87F7-07E5893DA4D2}" type="pres">
      <dgm:prSet presAssocID="{AFD1F916-6D1E-410A-9244-E4E16E5C1C77}" presName="composite" presStyleCnt="0"/>
      <dgm:spPr/>
    </dgm:pt>
    <dgm:pt modelId="{8A5B97F0-4714-4553-B985-12D221F7AA21}" type="pres">
      <dgm:prSet presAssocID="{AFD1F916-6D1E-410A-9244-E4E16E5C1C77}" presName="imgShp" presStyleLbl="fgImgPlace1" presStyleIdx="0" presStyleCnt="1" custScaleX="97689" custScaleY="89031" custLinFactNeighborX="-305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6D3DBE-34B3-4DCA-AD93-E511DB2C90B1}" type="pres">
      <dgm:prSet presAssocID="{AFD1F916-6D1E-410A-9244-E4E16E5C1C77}" presName="txShp" presStyleLbl="node1" presStyleIdx="0" presStyleCnt="1" custScaleX="125946">
        <dgm:presLayoutVars>
          <dgm:bulletEnabled val="1"/>
        </dgm:presLayoutVars>
      </dgm:prSet>
      <dgm:spPr/>
    </dgm:pt>
  </dgm:ptLst>
  <dgm:cxnLst>
    <dgm:cxn modelId="{C206B90C-98B2-4210-A9D1-E6E970F92F39}" type="presOf" srcId="{CCD5D2A8-F8A7-4F07-9E85-F57F6BB6D3B0}" destId="{356D3DBE-34B3-4DCA-AD93-E511DB2C90B1}" srcOrd="0" destOrd="2" presId="urn:microsoft.com/office/officeart/2005/8/layout/vList3"/>
    <dgm:cxn modelId="{02565516-F053-4534-A646-8F5B7DA7D8FC}" srcId="{AFD1F916-6D1E-410A-9244-E4E16E5C1C77}" destId="{22BA6BA0-033E-4F2F-88C7-B90ED1D29C5E}" srcOrd="4" destOrd="0" parTransId="{E1A0832C-7C0C-4265-800B-8E67BEEF4124}" sibTransId="{5A539CD3-CCB4-461C-B80A-9B34F7A17EBF}"/>
    <dgm:cxn modelId="{9A6B281B-163C-4721-89BF-5E7F717B725E}" type="presOf" srcId="{22BA6BA0-033E-4F2F-88C7-B90ED1D29C5E}" destId="{356D3DBE-34B3-4DCA-AD93-E511DB2C90B1}" srcOrd="0" destOrd="5" presId="urn:microsoft.com/office/officeart/2005/8/layout/vList3"/>
    <dgm:cxn modelId="{E74CE123-10F5-4A4A-AA27-676902607A1A}" type="presOf" srcId="{0C6820CB-7925-42A6-BB9A-69275AE9A71A}" destId="{636AA23A-EFCE-4000-9898-66A447CD0CCD}" srcOrd="0" destOrd="0" presId="urn:microsoft.com/office/officeart/2005/8/layout/vList3"/>
    <dgm:cxn modelId="{7410223A-52E2-4641-B502-33B9F85E2448}" srcId="{0C6820CB-7925-42A6-BB9A-69275AE9A71A}" destId="{AFD1F916-6D1E-410A-9244-E4E16E5C1C77}" srcOrd="0" destOrd="0" parTransId="{90D8EB7C-319C-4D0C-BB04-B2DF906AD259}" sibTransId="{21A911EA-23AC-4955-AFF5-A3076E2518C3}"/>
    <dgm:cxn modelId="{17B8E43B-A5E8-4BCB-A4D8-2EB2B3B06ED3}" srcId="{AFD1F916-6D1E-410A-9244-E4E16E5C1C77}" destId="{1309C39C-79B8-4F0B-BC88-90EF6BE98BFF}" srcOrd="2" destOrd="0" parTransId="{40ED860B-307D-4F56-888A-D57C596B9DDC}" sibTransId="{6D5B01D8-9E54-417F-9EE5-64E0C76EAABE}"/>
    <dgm:cxn modelId="{D7499B5D-4633-473F-9C04-4B084AA0F890}" srcId="{AFD1F916-6D1E-410A-9244-E4E16E5C1C77}" destId="{6574775C-4560-494B-886E-2EF32F07C4AC}" srcOrd="0" destOrd="0" parTransId="{A176C127-1D5E-4446-B5FA-3208534DCDED}" sibTransId="{D470915E-6BFA-4AEB-BB48-0DB3D1455F20}"/>
    <dgm:cxn modelId="{7F498D43-F3EA-41C8-8847-F9D7FC15032C}" type="presOf" srcId="{AFD1F916-6D1E-410A-9244-E4E16E5C1C77}" destId="{356D3DBE-34B3-4DCA-AD93-E511DB2C90B1}" srcOrd="0" destOrd="0" presId="urn:microsoft.com/office/officeart/2005/8/layout/vList3"/>
    <dgm:cxn modelId="{9F25E844-497F-47C5-8EA9-0B7658770CEE}" srcId="{AFD1F916-6D1E-410A-9244-E4E16E5C1C77}" destId="{EE07F12F-B12D-464D-8379-33F4032EDD6D}" srcOrd="3" destOrd="0" parTransId="{8C5019B0-16EF-4204-852A-9D6471EE896F}" sibTransId="{E3A427A6-2DA3-470F-A5D8-FF361E673E7D}"/>
    <dgm:cxn modelId="{E7190C9F-42B8-4FA9-9821-5E31F02AF9E5}" type="presOf" srcId="{1309C39C-79B8-4F0B-BC88-90EF6BE98BFF}" destId="{356D3DBE-34B3-4DCA-AD93-E511DB2C90B1}" srcOrd="0" destOrd="3" presId="urn:microsoft.com/office/officeart/2005/8/layout/vList3"/>
    <dgm:cxn modelId="{C1F928C7-E5EE-4FA6-A863-975A3AAA5D49}" type="presOf" srcId="{6574775C-4560-494B-886E-2EF32F07C4AC}" destId="{356D3DBE-34B3-4DCA-AD93-E511DB2C90B1}" srcOrd="0" destOrd="1" presId="urn:microsoft.com/office/officeart/2005/8/layout/vList3"/>
    <dgm:cxn modelId="{F0655BCC-C061-4F56-9B34-10B00D44F3C5}" type="presOf" srcId="{EE07F12F-B12D-464D-8379-33F4032EDD6D}" destId="{356D3DBE-34B3-4DCA-AD93-E511DB2C90B1}" srcOrd="0" destOrd="4" presId="urn:microsoft.com/office/officeart/2005/8/layout/vList3"/>
    <dgm:cxn modelId="{862D4FFF-B28D-4573-A25A-FF40E55CCF43}" srcId="{AFD1F916-6D1E-410A-9244-E4E16E5C1C77}" destId="{CCD5D2A8-F8A7-4F07-9E85-F57F6BB6D3B0}" srcOrd="1" destOrd="0" parTransId="{CF985FCE-7B3A-4484-92D9-39276CAF7656}" sibTransId="{1E869953-6A99-4AEF-976E-2F7CBBE713F6}"/>
    <dgm:cxn modelId="{46E32CCE-E091-4248-8DB4-12D120366CAF}" type="presParOf" srcId="{636AA23A-EFCE-4000-9898-66A447CD0CCD}" destId="{C2AEE94A-79FE-4DAC-87F7-07E5893DA4D2}" srcOrd="0" destOrd="0" presId="urn:microsoft.com/office/officeart/2005/8/layout/vList3"/>
    <dgm:cxn modelId="{15DD7A66-C945-444E-A251-84170451EC8B}" type="presParOf" srcId="{C2AEE94A-79FE-4DAC-87F7-07E5893DA4D2}" destId="{8A5B97F0-4714-4553-B985-12D221F7AA21}" srcOrd="0" destOrd="0" presId="urn:microsoft.com/office/officeart/2005/8/layout/vList3"/>
    <dgm:cxn modelId="{01E01D1E-0565-4E6D-86DA-7460A5E9F5E7}" type="presParOf" srcId="{C2AEE94A-79FE-4DAC-87F7-07E5893DA4D2}" destId="{356D3DBE-34B3-4DCA-AD93-E511DB2C90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3B7D6E-C36E-46B0-8CE2-6C9811496E01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935C3F43-6804-4412-BF16-53BE5625790B}">
      <dgm:prSet phldrT="[Текст]"/>
      <dgm:spPr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dirty="0"/>
            <a:t>Льготный кредит</a:t>
          </a:r>
        </a:p>
      </dgm:t>
    </dgm:pt>
    <dgm:pt modelId="{6E8217A6-0E56-47DC-8F51-B5B1E6E0F936}" type="sibTrans" cxnId="{9856D679-8F1F-4C05-9E1C-1CBECE98BEC0}">
      <dgm:prSet/>
      <dgm:spPr/>
      <dgm:t>
        <a:bodyPr/>
        <a:lstStyle/>
        <a:p>
          <a:endParaRPr lang="ru-RU"/>
        </a:p>
      </dgm:t>
    </dgm:pt>
    <dgm:pt modelId="{4E2EDC60-099B-4963-80EE-DD8DE8FA675B}" type="parTrans" cxnId="{9856D679-8F1F-4C05-9E1C-1CBECE98BEC0}">
      <dgm:prSet/>
      <dgm:spPr/>
      <dgm:t>
        <a:bodyPr/>
        <a:lstStyle/>
        <a:p>
          <a:endParaRPr lang="ru-RU"/>
        </a:p>
      </dgm:t>
    </dgm:pt>
    <dgm:pt modelId="{62223DAC-736A-4B46-AEEB-64DF214692AC}" type="pres">
      <dgm:prSet presAssocID="{473B7D6E-C36E-46B0-8CE2-6C9811496E01}" presName="linearFlow" presStyleCnt="0">
        <dgm:presLayoutVars>
          <dgm:dir/>
          <dgm:resizeHandles val="exact"/>
        </dgm:presLayoutVars>
      </dgm:prSet>
      <dgm:spPr/>
    </dgm:pt>
    <dgm:pt modelId="{3E84CB52-3850-4606-A1C2-699FD44C9250}" type="pres">
      <dgm:prSet presAssocID="{935C3F43-6804-4412-BF16-53BE5625790B}" presName="node" presStyleLbl="node1" presStyleIdx="0" presStyleCnt="1" custLinFactX="-6889" custLinFactNeighborX="-100000" custLinFactNeighborY="34447">
        <dgm:presLayoutVars>
          <dgm:bulletEnabled val="1"/>
        </dgm:presLayoutVars>
      </dgm:prSet>
      <dgm:spPr/>
    </dgm:pt>
  </dgm:ptLst>
  <dgm:cxnLst>
    <dgm:cxn modelId="{6B31745B-0A49-4908-A72E-7AC8D99A8952}" type="presOf" srcId="{935C3F43-6804-4412-BF16-53BE5625790B}" destId="{3E84CB52-3850-4606-A1C2-699FD44C9250}" srcOrd="0" destOrd="0" presId="urn:microsoft.com/office/officeart/2005/8/layout/equation1"/>
    <dgm:cxn modelId="{9856D679-8F1F-4C05-9E1C-1CBECE98BEC0}" srcId="{473B7D6E-C36E-46B0-8CE2-6C9811496E01}" destId="{935C3F43-6804-4412-BF16-53BE5625790B}" srcOrd="0" destOrd="0" parTransId="{4E2EDC60-099B-4963-80EE-DD8DE8FA675B}" sibTransId="{6E8217A6-0E56-47DC-8F51-B5B1E6E0F936}"/>
    <dgm:cxn modelId="{C2DD58E7-30BE-4A83-8A86-64136D87439A}" type="presOf" srcId="{473B7D6E-C36E-46B0-8CE2-6C9811496E01}" destId="{62223DAC-736A-4B46-AEEB-64DF214692AC}" srcOrd="0" destOrd="0" presId="urn:microsoft.com/office/officeart/2005/8/layout/equation1"/>
    <dgm:cxn modelId="{6B3750F0-9A45-4819-AEDF-138131E552E4}" type="presParOf" srcId="{62223DAC-736A-4B46-AEEB-64DF214692AC}" destId="{3E84CB52-3850-4606-A1C2-699FD44C9250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625C5-4374-45EE-9A9E-5C0107D3534F}">
      <dsp:nvSpPr>
        <dsp:cNvPr id="0" name=""/>
        <dsp:cNvSpPr/>
      </dsp:nvSpPr>
      <dsp:spPr>
        <a:xfrm rot="5400000">
          <a:off x="-240186" y="242202"/>
          <a:ext cx="1601241" cy="1120869"/>
        </a:xfrm>
        <a:prstGeom prst="chevron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 </a:t>
          </a:r>
        </a:p>
      </dsp:txBody>
      <dsp:txXfrm rot="-5400000">
        <a:off x="1" y="562451"/>
        <a:ext cx="1120869" cy="480372"/>
      </dsp:txXfrm>
    </dsp:sp>
    <dsp:sp modelId="{236CD8AF-B098-4D50-BEEC-EE9A71044F98}">
      <dsp:nvSpPr>
        <dsp:cNvPr id="0" name=""/>
        <dsp:cNvSpPr/>
      </dsp:nvSpPr>
      <dsp:spPr>
        <a:xfrm rot="5400000">
          <a:off x="5335930" y="-4213044"/>
          <a:ext cx="1040807" cy="9470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>
              <a:solidFill>
                <a:schemeClr val="accent1">
                  <a:lumMod val="50000"/>
                </a:schemeClr>
              </a:solidFill>
            </a:rPr>
            <a:t>«Создание благоприятных условий для осуществления деятельности </a:t>
          </a:r>
          <a:r>
            <a:rPr lang="ru-RU" sz="2900" kern="1200" dirty="0" err="1">
              <a:solidFill>
                <a:schemeClr val="accent1">
                  <a:lumMod val="50000"/>
                </a:schemeClr>
              </a:solidFill>
            </a:rPr>
            <a:t>самозанятыми</a:t>
          </a:r>
          <a:r>
            <a:rPr lang="ru-RU" sz="2900" kern="1200" dirty="0">
              <a:solidFill>
                <a:schemeClr val="accent1">
                  <a:lumMod val="50000"/>
                </a:schemeClr>
              </a:solidFill>
            </a:rPr>
            <a:t> гражданами»</a:t>
          </a:r>
        </a:p>
      </dsp:txBody>
      <dsp:txXfrm rot="-5400000">
        <a:off x="1120869" y="52825"/>
        <a:ext cx="9420121" cy="939191"/>
      </dsp:txXfrm>
    </dsp:sp>
    <dsp:sp modelId="{DE3D417D-7BBE-4A4F-B73D-F3AAB36F1A59}">
      <dsp:nvSpPr>
        <dsp:cNvPr id="0" name=""/>
        <dsp:cNvSpPr/>
      </dsp:nvSpPr>
      <dsp:spPr>
        <a:xfrm rot="5400000">
          <a:off x="-240186" y="1649365"/>
          <a:ext cx="1601241" cy="1120869"/>
        </a:xfrm>
        <a:prstGeom prst="chevron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 </a:t>
          </a:r>
        </a:p>
      </dsp:txBody>
      <dsp:txXfrm rot="-5400000">
        <a:off x="1" y="1969614"/>
        <a:ext cx="1120869" cy="480372"/>
      </dsp:txXfrm>
    </dsp:sp>
    <dsp:sp modelId="{C89F3D08-67E4-4A8D-B559-0D63C600CAA3}">
      <dsp:nvSpPr>
        <dsp:cNvPr id="0" name=""/>
        <dsp:cNvSpPr/>
      </dsp:nvSpPr>
      <dsp:spPr>
        <a:xfrm rot="5400000">
          <a:off x="5335930" y="-2805882"/>
          <a:ext cx="1040807" cy="9470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>
              <a:solidFill>
                <a:schemeClr val="accent1">
                  <a:lumMod val="50000"/>
                </a:schemeClr>
              </a:solidFill>
            </a:rPr>
            <a:t>«Акселерация субъектов малого и среднего предпринимательства»</a:t>
          </a:r>
        </a:p>
      </dsp:txBody>
      <dsp:txXfrm rot="-5400000">
        <a:off x="1120869" y="1459987"/>
        <a:ext cx="9420121" cy="939191"/>
      </dsp:txXfrm>
    </dsp:sp>
    <dsp:sp modelId="{8658819C-8FDC-49A0-9CBF-7EB77C2B2533}">
      <dsp:nvSpPr>
        <dsp:cNvPr id="0" name=""/>
        <dsp:cNvSpPr/>
      </dsp:nvSpPr>
      <dsp:spPr>
        <a:xfrm rot="5400000">
          <a:off x="-240186" y="3056527"/>
          <a:ext cx="1601241" cy="1120869"/>
        </a:xfrm>
        <a:prstGeom prst="chevron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 </a:t>
          </a:r>
        </a:p>
      </dsp:txBody>
      <dsp:txXfrm rot="-5400000">
        <a:off x="1" y="3376776"/>
        <a:ext cx="1120869" cy="480372"/>
      </dsp:txXfrm>
    </dsp:sp>
    <dsp:sp modelId="{E9A464AC-8046-4664-A4BF-E5B2601D1263}">
      <dsp:nvSpPr>
        <dsp:cNvPr id="0" name=""/>
        <dsp:cNvSpPr/>
      </dsp:nvSpPr>
      <dsp:spPr>
        <a:xfrm rot="5400000">
          <a:off x="5335930" y="-1398719"/>
          <a:ext cx="1040807" cy="9470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>
              <a:solidFill>
                <a:schemeClr val="accent1">
                  <a:lumMod val="50000"/>
                </a:schemeClr>
              </a:solidFill>
            </a:rPr>
            <a:t>«Создание условий для легкого старта и комфортного ведения бизнеса»</a:t>
          </a:r>
        </a:p>
      </dsp:txBody>
      <dsp:txXfrm rot="-5400000">
        <a:off x="1120869" y="2867150"/>
        <a:ext cx="9420121" cy="9391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4CB52-3850-4606-A1C2-699FD44C9250}">
      <dsp:nvSpPr>
        <dsp:cNvPr id="0" name=""/>
        <dsp:cNvSpPr/>
      </dsp:nvSpPr>
      <dsp:spPr>
        <a:xfrm>
          <a:off x="0" y="0"/>
          <a:ext cx="2459987" cy="2459987"/>
        </a:xfrm>
        <a:prstGeom prst="ellipse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>
            <a:solidFill>
              <a:schemeClr val="bg1"/>
            </a:solidFill>
          </a:endParaRPr>
        </a:p>
      </dsp:txBody>
      <dsp:txXfrm>
        <a:off x="360257" y="360257"/>
        <a:ext cx="1739473" cy="17394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3E438-D09E-48AD-9266-192843D713FC}">
      <dsp:nvSpPr>
        <dsp:cNvPr id="0" name=""/>
        <dsp:cNvSpPr/>
      </dsp:nvSpPr>
      <dsp:spPr>
        <a:xfrm>
          <a:off x="2846" y="894138"/>
          <a:ext cx="4398140" cy="1759256"/>
        </a:xfrm>
        <a:prstGeom prst="chevron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на 1 сотрудника</a:t>
          </a:r>
        </a:p>
      </dsp:txBody>
      <dsp:txXfrm>
        <a:off x="882474" y="894138"/>
        <a:ext cx="2638884" cy="1759256"/>
      </dsp:txXfrm>
    </dsp:sp>
    <dsp:sp modelId="{387B4CC9-B44E-4190-BDFE-75F1077F9D6E}">
      <dsp:nvSpPr>
        <dsp:cNvPr id="0" name=""/>
        <dsp:cNvSpPr/>
      </dsp:nvSpPr>
      <dsp:spPr>
        <a:xfrm>
          <a:off x="3829228" y="1043675"/>
          <a:ext cx="3650456" cy="1460182"/>
        </a:xfrm>
        <a:prstGeom prst="chevron">
          <a:avLst/>
        </a:prstGeom>
        <a:solidFill>
          <a:srgbClr val="57C2FD">
            <a:alpha val="5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>
              <a:solidFill>
                <a:schemeClr val="accent1">
                  <a:lumMod val="50000"/>
                </a:schemeClr>
              </a:solidFill>
            </a:rPr>
            <a:t>1 МРОТ</a:t>
          </a:r>
        </a:p>
      </dsp:txBody>
      <dsp:txXfrm>
        <a:off x="4559319" y="1043675"/>
        <a:ext cx="2190274" cy="1460182"/>
      </dsp:txXfrm>
    </dsp:sp>
    <dsp:sp modelId="{EA2ABAE0-E3E6-4C97-B70C-1EF0D0B8CA49}">
      <dsp:nvSpPr>
        <dsp:cNvPr id="0" name=""/>
        <dsp:cNvSpPr/>
      </dsp:nvSpPr>
      <dsp:spPr>
        <a:xfrm>
          <a:off x="6968621" y="1043675"/>
          <a:ext cx="3650456" cy="1460182"/>
        </a:xfrm>
        <a:prstGeom prst="chevron">
          <a:avLst/>
        </a:prstGeom>
        <a:solidFill>
          <a:srgbClr val="57C2FD">
            <a:alpha val="2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b="1" kern="1200" dirty="0">
              <a:solidFill>
                <a:schemeClr val="accent1">
                  <a:lumMod val="50000"/>
                </a:schemeClr>
              </a:solidFill>
            </a:rPr>
            <a:t>12 792 </a:t>
          </a:r>
          <a:r>
            <a:rPr lang="ru-RU" sz="5000" kern="1200" dirty="0">
              <a:solidFill>
                <a:schemeClr val="accent1">
                  <a:lumMod val="50000"/>
                </a:schemeClr>
              </a:solidFill>
            </a:rPr>
            <a:t>рубля</a:t>
          </a:r>
        </a:p>
      </dsp:txBody>
      <dsp:txXfrm>
        <a:off x="7698712" y="1043675"/>
        <a:ext cx="2190274" cy="14601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E0B0A-9228-44C2-966F-E373428EB4E6}">
      <dsp:nvSpPr>
        <dsp:cNvPr id="0" name=""/>
        <dsp:cNvSpPr/>
      </dsp:nvSpPr>
      <dsp:spPr>
        <a:xfrm>
          <a:off x="0" y="116065"/>
          <a:ext cx="10621926" cy="843427"/>
        </a:xfrm>
        <a:prstGeom prst="roundRect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Как получить:</a:t>
          </a:r>
        </a:p>
      </dsp:txBody>
      <dsp:txXfrm>
        <a:off x="41173" y="157238"/>
        <a:ext cx="10539580" cy="761081"/>
      </dsp:txXfrm>
    </dsp:sp>
    <dsp:sp modelId="{8535EFAB-A4E7-4ECC-9EB5-E8081C3DC2DD}">
      <dsp:nvSpPr>
        <dsp:cNvPr id="0" name=""/>
        <dsp:cNvSpPr/>
      </dsp:nvSpPr>
      <dsp:spPr>
        <a:xfrm>
          <a:off x="0" y="959492"/>
          <a:ext cx="10621926" cy="16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46" tIns="45720" rIns="256032" bIns="45720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600" kern="1200" dirty="0">
              <a:solidFill>
                <a:schemeClr val="accent1">
                  <a:lumMod val="50000"/>
                </a:schemeClr>
              </a:solidFill>
            </a:rPr>
            <a:t>подать заявление с 1 ноября по 15 декабря 2021 года </a:t>
          </a:r>
          <a:r>
            <a:rPr lang="ru-RU" sz="3600" b="1" kern="1200" dirty="0">
              <a:solidFill>
                <a:schemeClr val="accent1">
                  <a:lumMod val="50000"/>
                </a:schemeClr>
              </a:solidFill>
            </a:rPr>
            <a:t>в ФНС через личный кабинет на </a:t>
          </a:r>
          <a:r>
            <a:rPr lang="en-US" sz="3600" b="1" kern="1200" dirty="0">
              <a:solidFill>
                <a:schemeClr val="accent1">
                  <a:lumMod val="50000"/>
                </a:schemeClr>
              </a:solidFill>
            </a:rPr>
            <a:t>nalog.ru</a:t>
          </a:r>
          <a:r>
            <a:rPr lang="ru-RU" sz="3600" b="1" kern="1200" dirty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ru-RU" sz="3600" kern="1200" dirty="0">
              <a:solidFill>
                <a:schemeClr val="accent1">
                  <a:lumMod val="50000"/>
                </a:schemeClr>
              </a:solidFill>
            </a:rPr>
            <a:t>Деньги придут в течение 8 рабочих дней </a:t>
          </a:r>
        </a:p>
      </dsp:txBody>
      <dsp:txXfrm>
        <a:off x="0" y="959492"/>
        <a:ext cx="10621926" cy="1622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36347-B964-49C8-B213-4C0E37CDC1BC}">
      <dsp:nvSpPr>
        <dsp:cNvPr id="0" name=""/>
        <dsp:cNvSpPr/>
      </dsp:nvSpPr>
      <dsp:spPr>
        <a:xfrm>
          <a:off x="0" y="797144"/>
          <a:ext cx="10909756" cy="417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6718" tIns="1083056" rIns="84671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solidFill>
                <a:schemeClr val="accent1">
                  <a:lumMod val="50000"/>
                </a:schemeClr>
              </a:solidFill>
            </a:rPr>
            <a:t>культуры, организации досуга, конференций и выставок,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solidFill>
                <a:schemeClr val="accent1">
                  <a:lumMod val="50000"/>
                </a:schemeClr>
              </a:solidFill>
            </a:rPr>
            <a:t>спорта,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solidFill>
                <a:schemeClr val="accent1">
                  <a:lumMod val="50000"/>
                </a:schemeClr>
              </a:solidFill>
            </a:rPr>
            <a:t>гостиничного бизнеса,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solidFill>
                <a:schemeClr val="accent1">
                  <a:lumMod val="50000"/>
                </a:schemeClr>
              </a:solidFill>
            </a:rPr>
            <a:t>общественного питания,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solidFill>
                <a:schemeClr val="accent1">
                  <a:lumMod val="50000"/>
                </a:schemeClr>
              </a:solidFill>
            </a:rPr>
            <a:t>дополнительного образования,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solidFill>
                <a:schemeClr val="accent1">
                  <a:lumMod val="50000"/>
                </a:schemeClr>
              </a:solidFill>
            </a:rPr>
            <a:t>бытовых услуг,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solidFill>
                <a:schemeClr val="accent1">
                  <a:lumMod val="50000"/>
                </a:schemeClr>
              </a:solidFill>
            </a:rPr>
            <a:t>автомобильного и водного транспорта.</a:t>
          </a:r>
        </a:p>
      </dsp:txBody>
      <dsp:txXfrm>
        <a:off x="0" y="797144"/>
        <a:ext cx="10909756" cy="4176900"/>
      </dsp:txXfrm>
    </dsp:sp>
    <dsp:sp modelId="{5A02A423-9EBA-4C18-B332-A4CDA297F142}">
      <dsp:nvSpPr>
        <dsp:cNvPr id="0" name=""/>
        <dsp:cNvSpPr/>
      </dsp:nvSpPr>
      <dsp:spPr>
        <a:xfrm>
          <a:off x="545487" y="29624"/>
          <a:ext cx="9779876" cy="1535040"/>
        </a:xfrm>
        <a:prstGeom prst="roundRect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654" tIns="0" rIns="28865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Получить грант могут социально ориентированные НКО и предприятия из сфер:</a:t>
          </a:r>
        </a:p>
      </dsp:txBody>
      <dsp:txXfrm>
        <a:off x="620421" y="104558"/>
        <a:ext cx="9630008" cy="13851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B02F0-B57E-4776-94C4-F0EC1DB1E93D}">
      <dsp:nvSpPr>
        <dsp:cNvPr id="0" name=""/>
        <dsp:cNvSpPr/>
      </dsp:nvSpPr>
      <dsp:spPr>
        <a:xfrm rot="5400000">
          <a:off x="7139514" y="-2844222"/>
          <a:ext cx="1511359" cy="7295534"/>
        </a:xfrm>
        <a:prstGeom prst="round2SameRect">
          <a:avLst/>
        </a:prstGeom>
        <a:solidFill>
          <a:srgbClr val="57C2FD">
            <a:alpha val="3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>
              <a:solidFill>
                <a:schemeClr val="accent1">
                  <a:lumMod val="50000"/>
                </a:schemeClr>
              </a:solidFill>
            </a:rPr>
            <a:t>участник ФОТ 2.0</a:t>
          </a:r>
        </a:p>
      </dsp:txBody>
      <dsp:txXfrm rot="-5400000">
        <a:off x="4247427" y="121643"/>
        <a:ext cx="7221756" cy="1363803"/>
      </dsp:txXfrm>
    </dsp:sp>
    <dsp:sp modelId="{D1980FFB-F0D0-434E-83CA-0C2EC0A2FBAF}">
      <dsp:nvSpPr>
        <dsp:cNvPr id="0" name=""/>
        <dsp:cNvSpPr/>
      </dsp:nvSpPr>
      <dsp:spPr>
        <a:xfrm>
          <a:off x="2889" y="2503"/>
          <a:ext cx="4244537" cy="1602082"/>
        </a:xfrm>
        <a:prstGeom prst="roundRect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Кто может воспользоваться</a:t>
          </a:r>
        </a:p>
      </dsp:txBody>
      <dsp:txXfrm>
        <a:off x="81096" y="80710"/>
        <a:ext cx="4088123" cy="1445668"/>
      </dsp:txXfrm>
    </dsp:sp>
    <dsp:sp modelId="{96A27102-14DC-4069-A18F-6359D7EC2C32}">
      <dsp:nvSpPr>
        <dsp:cNvPr id="0" name=""/>
        <dsp:cNvSpPr/>
      </dsp:nvSpPr>
      <dsp:spPr>
        <a:xfrm rot="5400000">
          <a:off x="7139514" y="-1136613"/>
          <a:ext cx="1511359" cy="7295534"/>
        </a:xfrm>
        <a:prstGeom prst="round2SameRect">
          <a:avLst/>
        </a:prstGeom>
        <a:solidFill>
          <a:srgbClr val="57C2FD">
            <a:alpha val="3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>
              <a:solidFill>
                <a:schemeClr val="accent1">
                  <a:lumMod val="50000"/>
                </a:schemeClr>
              </a:solidFill>
            </a:rPr>
            <a:t>ставка 3%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solidFill>
                <a:schemeClr val="accent1">
                  <a:lumMod val="50000"/>
                </a:schemeClr>
              </a:solidFill>
            </a:rPr>
            <a:t>размер = МРОТ * число сотрудников * 12</a:t>
          </a:r>
        </a:p>
      </dsp:txBody>
      <dsp:txXfrm rot="-5400000">
        <a:off x="4247427" y="1829252"/>
        <a:ext cx="7221756" cy="1363803"/>
      </dsp:txXfrm>
    </dsp:sp>
    <dsp:sp modelId="{E267ED53-CDC1-46DF-9FE4-EC35BF487CAD}">
      <dsp:nvSpPr>
        <dsp:cNvPr id="0" name=""/>
        <dsp:cNvSpPr/>
      </dsp:nvSpPr>
      <dsp:spPr>
        <a:xfrm>
          <a:off x="2889" y="1710112"/>
          <a:ext cx="4244537" cy="1602082"/>
        </a:xfrm>
        <a:prstGeom prst="roundRect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Условия льготной программы</a:t>
          </a:r>
        </a:p>
      </dsp:txBody>
      <dsp:txXfrm>
        <a:off x="81096" y="1788319"/>
        <a:ext cx="4088123" cy="1445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18424-782F-4CE7-A998-89801376EAB3}">
      <dsp:nvSpPr>
        <dsp:cNvPr id="0" name=""/>
        <dsp:cNvSpPr/>
      </dsp:nvSpPr>
      <dsp:spPr>
        <a:xfrm>
          <a:off x="0" y="673804"/>
          <a:ext cx="10779405" cy="1216800"/>
        </a:xfrm>
        <a:prstGeom prst="roundRect">
          <a:avLst/>
        </a:prstGeom>
        <a:gradFill rotWithShape="0">
          <a:gsLst>
            <a:gs pos="300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Исполнители мероприятий Национального проекта:</a:t>
          </a:r>
        </a:p>
      </dsp:txBody>
      <dsp:txXfrm>
        <a:off x="59399" y="733203"/>
        <a:ext cx="10660607" cy="1098002"/>
      </dsp:txXfrm>
    </dsp:sp>
    <dsp:sp modelId="{4F2F4FC4-55E1-4DF6-AB41-E7C5D9569311}">
      <dsp:nvSpPr>
        <dsp:cNvPr id="0" name=""/>
        <dsp:cNvSpPr/>
      </dsp:nvSpPr>
      <dsp:spPr>
        <a:xfrm>
          <a:off x="0" y="1890604"/>
          <a:ext cx="10779405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246" tIns="45720" rIns="256032" bIns="45720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600" kern="1200" dirty="0">
              <a:solidFill>
                <a:schemeClr val="accent1">
                  <a:lumMod val="50000"/>
                </a:schemeClr>
              </a:solidFill>
            </a:rPr>
            <a:t>1.  Департамент инвестиционной политики и развития предпринимательства Кузбасса</a:t>
          </a:r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600" kern="1200" dirty="0">
              <a:solidFill>
                <a:schemeClr val="accent1">
                  <a:lumMod val="50000"/>
                </a:schemeClr>
              </a:solidFill>
            </a:rPr>
            <a:t>2. Министерство сельского хозяйства и перерабатывающей промышленности Кузбасса.</a:t>
          </a:r>
        </a:p>
      </dsp:txBody>
      <dsp:txXfrm>
        <a:off x="0" y="1890604"/>
        <a:ext cx="10779405" cy="2220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CE07B-0330-43CA-A0C0-1DF98F01040A}">
      <dsp:nvSpPr>
        <dsp:cNvPr id="0" name=""/>
        <dsp:cNvSpPr/>
      </dsp:nvSpPr>
      <dsp:spPr>
        <a:xfrm rot="10800000">
          <a:off x="2700891" y="7"/>
          <a:ext cx="9596236" cy="3402128"/>
        </a:xfrm>
        <a:prstGeom prst="homePlate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045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/>
            <a:t>     Оказывает поддержку субъектам малого и среднего предпринимательства, </a:t>
          </a:r>
          <a:r>
            <a:rPr lang="ru-RU" sz="2400" b="0" kern="1200" dirty="0" err="1"/>
            <a:t>самозанятым</a:t>
          </a:r>
          <a:r>
            <a:rPr lang="ru-RU" sz="2400" b="0" kern="1200" dirty="0"/>
            <a:t> гражданам в Кузбассе, на всех этапах развития бизнеса (от идеи, регистрации бизнеса до выхода на экспорт).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/>
            <a:t>     Центр «Мой бизнес» для предпринимателей – это навигатор в господдержке.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/>
            <a:t>     Обратиться можно по любому вопросу ведения бизнеса в «</a:t>
          </a:r>
          <a:r>
            <a:rPr lang="ru-RU" sz="2400" b="0" kern="1200" dirty="0" err="1"/>
            <a:t>онлайн</a:t>
          </a:r>
          <a:r>
            <a:rPr lang="ru-RU" sz="2400" b="0" kern="1200" dirty="0"/>
            <a:t>» и  «</a:t>
          </a:r>
          <a:r>
            <a:rPr lang="ru-RU" sz="2400" b="0" kern="1200" dirty="0" err="1"/>
            <a:t>офлайн</a:t>
          </a:r>
          <a:r>
            <a:rPr lang="ru-RU" sz="2400" b="0" kern="1200" dirty="0"/>
            <a:t>» форматах.</a:t>
          </a:r>
          <a:endParaRPr lang="ru-RU" sz="2400" b="0" i="0" kern="1200" dirty="0"/>
        </a:p>
      </dsp:txBody>
      <dsp:txXfrm rot="10800000">
        <a:off x="3551423" y="7"/>
        <a:ext cx="8745704" cy="3402128"/>
      </dsp:txXfrm>
    </dsp:sp>
    <dsp:sp modelId="{EF756487-BD82-4355-943C-DEA209E3DD7C}">
      <dsp:nvSpPr>
        <dsp:cNvPr id="0" name=""/>
        <dsp:cNvSpPr/>
      </dsp:nvSpPr>
      <dsp:spPr>
        <a:xfrm>
          <a:off x="1058111" y="0"/>
          <a:ext cx="3532434" cy="33997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CE07B-0330-43CA-A0C0-1DF98F01040A}">
      <dsp:nvSpPr>
        <dsp:cNvPr id="0" name=""/>
        <dsp:cNvSpPr/>
      </dsp:nvSpPr>
      <dsp:spPr>
        <a:xfrm rot="10800000">
          <a:off x="2700891" y="7"/>
          <a:ext cx="9596236" cy="3402128"/>
        </a:xfrm>
        <a:prstGeom prst="homePlate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045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0" kern="1200" dirty="0"/>
            <a:t>     Проводит для предпринимателей,  желающих открыть свое дело, </a:t>
          </a:r>
          <a:r>
            <a:rPr lang="ru-RU" sz="2400" i="0" kern="1200" dirty="0" err="1"/>
            <a:t>самозанятых</a:t>
          </a:r>
          <a:r>
            <a:rPr lang="ru-RU" sz="2400" i="0" kern="1200" dirty="0"/>
            <a:t>: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0" kern="1200" dirty="0"/>
            <a:t>консультации;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0" kern="1200" dirty="0"/>
            <a:t>образовательные программы, лекции  и тренинги;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0" kern="1200" dirty="0"/>
            <a:t>услуги по сертификации и технологическому аудиту;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0" kern="1200" dirty="0"/>
            <a:t>услуги по выходу на региональные и межрегиональные рынки – электронные площадки;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0" kern="1200" dirty="0"/>
            <a:t>организует встречи бизнеса с контрольно-надзорными органами и Уполномоченным по защите прав предпринимателей в Кузбассе. </a:t>
          </a:r>
        </a:p>
      </dsp:txBody>
      <dsp:txXfrm rot="10800000">
        <a:off x="3551423" y="7"/>
        <a:ext cx="8745704" cy="3402128"/>
      </dsp:txXfrm>
    </dsp:sp>
    <dsp:sp modelId="{EF756487-BD82-4355-943C-DEA209E3DD7C}">
      <dsp:nvSpPr>
        <dsp:cNvPr id="0" name=""/>
        <dsp:cNvSpPr/>
      </dsp:nvSpPr>
      <dsp:spPr>
        <a:xfrm>
          <a:off x="1058111" y="0"/>
          <a:ext cx="3532434" cy="33997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41169-3EE5-498D-B488-823B2DE75C13}">
      <dsp:nvSpPr>
        <dsp:cNvPr id="0" name=""/>
        <dsp:cNvSpPr/>
      </dsp:nvSpPr>
      <dsp:spPr>
        <a:xfrm rot="10800000">
          <a:off x="978435" y="0"/>
          <a:ext cx="10559639" cy="3145614"/>
        </a:xfrm>
        <a:prstGeom prst="homePlate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87128" tIns="34290" rIns="64008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 Для начинающих – до 500 </a:t>
          </a:r>
          <a:r>
            <a:rPr lang="ru-RU" sz="2500" kern="1200" dirty="0" err="1"/>
            <a:t>тыс</a:t>
          </a:r>
          <a:r>
            <a:rPr lang="ru-RU" sz="2500" kern="1200" dirty="0"/>
            <a:t> рублей, срок-до 36 мес.,                          от 3,75%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 Для действующих – до 5 </a:t>
          </a:r>
          <a:r>
            <a:rPr lang="ru-RU" sz="2500" kern="1200" dirty="0" err="1"/>
            <a:t>млн</a:t>
          </a:r>
          <a:r>
            <a:rPr lang="ru-RU" sz="2500" kern="1200" dirty="0"/>
            <a:t> рублей, срок-до 36 мес.,                   от 3,75%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Для </a:t>
          </a:r>
          <a:r>
            <a:rPr lang="ru-RU" sz="2500" kern="1200" dirty="0" err="1"/>
            <a:t>самозанятых</a:t>
          </a:r>
          <a:r>
            <a:rPr lang="ru-RU" sz="2500" kern="1200" dirty="0"/>
            <a:t> –  до 500 </a:t>
          </a:r>
          <a:r>
            <a:rPr lang="ru-RU" sz="2500" kern="1200" dirty="0" err="1"/>
            <a:t>тыс</a:t>
          </a:r>
          <a:r>
            <a:rPr lang="ru-RU" sz="2500" kern="1200" dirty="0"/>
            <a:t> рублей, срок-до 36 мес., от 3,75% </a:t>
          </a:r>
        </a:p>
      </dsp:txBody>
      <dsp:txXfrm rot="10800000">
        <a:off x="1764838" y="0"/>
        <a:ext cx="9773236" cy="3145614"/>
      </dsp:txXfrm>
    </dsp:sp>
    <dsp:sp modelId="{A77BC8D8-B5C2-43C5-95D0-A251F3589471}">
      <dsp:nvSpPr>
        <dsp:cNvPr id="0" name=""/>
        <dsp:cNvSpPr/>
      </dsp:nvSpPr>
      <dsp:spPr>
        <a:xfrm>
          <a:off x="578383" y="559227"/>
          <a:ext cx="2263300" cy="22471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41169-3EE5-498D-B488-823B2DE75C13}">
      <dsp:nvSpPr>
        <dsp:cNvPr id="0" name=""/>
        <dsp:cNvSpPr/>
      </dsp:nvSpPr>
      <dsp:spPr>
        <a:xfrm rot="10800000">
          <a:off x="577800" y="1661"/>
          <a:ext cx="11214502" cy="3398820"/>
        </a:xfrm>
        <a:prstGeom prst="homePlate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8785" tIns="95250" rIns="17780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П</a:t>
          </a:r>
          <a:r>
            <a:rPr lang="ru-RU" sz="2500" b="0" u="none" kern="1200" dirty="0"/>
            <a:t>редоставляет поручительства: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•</a:t>
          </a:r>
          <a:r>
            <a:rPr lang="ru-RU" sz="2500" b="0" u="none" kern="1200" dirty="0"/>
            <a:t> перед банками и лизинговыми компаниями по обязательствам СМСП</a:t>
          </a:r>
          <a:r>
            <a:rPr lang="ru-RU" sz="2500" b="0" kern="1200" dirty="0"/>
            <a:t> в размере до 70% от суммы обязательства, но </a:t>
          </a:r>
          <a:r>
            <a:rPr lang="ru-RU" sz="2500" b="1" kern="1200" dirty="0"/>
            <a:t>не более 25 миллионов рублей </a:t>
          </a:r>
          <a:r>
            <a:rPr lang="ru-RU" sz="2500" b="0" kern="1200" dirty="0"/>
            <a:t>по одному договору;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•</a:t>
          </a:r>
          <a:r>
            <a:rPr lang="ru-RU" sz="2500" b="0" kern="1200" dirty="0"/>
            <a:t> перед финансовыми организациями по обязательствам </a:t>
          </a:r>
          <a:r>
            <a:rPr lang="ru-RU" sz="2500" b="0" kern="1200" dirty="0" err="1"/>
            <a:t>самозанятых</a:t>
          </a:r>
          <a:r>
            <a:rPr lang="ru-RU" sz="2500" b="0" kern="1200" dirty="0"/>
            <a:t> в размере до 70% от суммы обязательства, но </a:t>
          </a:r>
          <a:r>
            <a:rPr lang="ru-RU" sz="2500" b="1" kern="1200" dirty="0"/>
            <a:t>не более 3,5 миллионов рублей </a:t>
          </a:r>
          <a:r>
            <a:rPr lang="ru-RU" sz="2500" b="0" kern="1200" dirty="0"/>
            <a:t>по одному договору.</a:t>
          </a:r>
        </a:p>
      </dsp:txBody>
      <dsp:txXfrm rot="10800000">
        <a:off x="1427505" y="1661"/>
        <a:ext cx="10364797" cy="3398820"/>
      </dsp:txXfrm>
    </dsp:sp>
    <dsp:sp modelId="{A77BC8D8-B5C2-43C5-95D0-A251F3589471}">
      <dsp:nvSpPr>
        <dsp:cNvPr id="0" name=""/>
        <dsp:cNvSpPr/>
      </dsp:nvSpPr>
      <dsp:spPr>
        <a:xfrm>
          <a:off x="427999" y="605903"/>
          <a:ext cx="2445485" cy="24280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29980-0CE1-4987-A285-7B0AC1E4BA41}">
      <dsp:nvSpPr>
        <dsp:cNvPr id="0" name=""/>
        <dsp:cNvSpPr/>
      </dsp:nvSpPr>
      <dsp:spPr>
        <a:xfrm rot="10800000">
          <a:off x="2490451" y="1735"/>
          <a:ext cx="9614035" cy="3549878"/>
        </a:xfrm>
        <a:prstGeom prst="homePlate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5398" tIns="83820" rIns="156464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Региональным экспортерам предоставляются </a:t>
          </a:r>
          <a:r>
            <a:rPr lang="ru-RU" sz="2200" b="0" u="none" kern="1200" dirty="0"/>
            <a:t>услуги: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поиск иностранного покупателя;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размещение на международных электронных площадках;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участие в международных выставках и </a:t>
          </a:r>
          <a:r>
            <a:rPr lang="ru-RU" sz="2200" kern="1200" dirty="0" err="1"/>
            <a:t>бизнес-миссиях</a:t>
          </a:r>
          <a:r>
            <a:rPr lang="ru-RU" sz="2200" kern="1200" dirty="0"/>
            <a:t>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международная сертификация;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подготовка коммерческого предложения и перевод материалов на иностранные языки;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обучение основам экспортной деятельности и акселерационные программы. </a:t>
          </a:r>
        </a:p>
      </dsp:txBody>
      <dsp:txXfrm rot="10800000">
        <a:off x="3377920" y="1735"/>
        <a:ext cx="8726566" cy="3549878"/>
      </dsp:txXfrm>
    </dsp:sp>
    <dsp:sp modelId="{23E7CFBA-6BBB-4C96-9AE8-8DD1B324FDD8}">
      <dsp:nvSpPr>
        <dsp:cNvPr id="0" name=""/>
        <dsp:cNvSpPr/>
      </dsp:nvSpPr>
      <dsp:spPr>
        <a:xfrm>
          <a:off x="1124043" y="1735"/>
          <a:ext cx="3549878" cy="35498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D3DBE-34B3-4DCA-AD93-E511DB2C90B1}">
      <dsp:nvSpPr>
        <dsp:cNvPr id="0" name=""/>
        <dsp:cNvSpPr/>
      </dsp:nvSpPr>
      <dsp:spPr>
        <a:xfrm rot="10800000">
          <a:off x="1400579" y="17587"/>
          <a:ext cx="9789305" cy="3911707"/>
        </a:xfrm>
        <a:prstGeom prst="homePlate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4954" tIns="72390" rIns="135128" bIns="723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включение в единый реестр СМСП с указанием категории «социальное предпринимательство»;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работа эффективной дискуссионной площадки для социальных предпринимателей с целью выявления проблем и обсуждения законодательных инициатив, а также обеспечения комплексной поддержки социального предпринимательства (информационной, финансовой, консалтинговой и образовательной поддержки);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проведение круглых столов, исследований, </a:t>
          </a:r>
          <a:r>
            <a:rPr lang="ru-RU" sz="1900" kern="1200" dirty="0" err="1"/>
            <a:t>форсайт-сессий</a:t>
          </a:r>
          <a:r>
            <a:rPr lang="ru-RU" sz="1900" kern="1200" dirty="0"/>
            <a:t>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предоставление услуг бухгалтерского, юридического, информационно-аналитического, финансового и маркетингового консалтинга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</dsp:txBody>
      <dsp:txXfrm rot="10800000">
        <a:off x="2378506" y="17587"/>
        <a:ext cx="8811378" cy="3911707"/>
      </dsp:txXfrm>
    </dsp:sp>
    <dsp:sp modelId="{8A5B97F0-4714-4553-B985-12D221F7AA21}">
      <dsp:nvSpPr>
        <dsp:cNvPr id="0" name=""/>
        <dsp:cNvSpPr/>
      </dsp:nvSpPr>
      <dsp:spPr>
        <a:xfrm>
          <a:off x="0" y="232125"/>
          <a:ext cx="3821307" cy="34826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4CB52-3850-4606-A1C2-699FD44C9250}">
      <dsp:nvSpPr>
        <dsp:cNvPr id="0" name=""/>
        <dsp:cNvSpPr/>
      </dsp:nvSpPr>
      <dsp:spPr>
        <a:xfrm>
          <a:off x="0" y="1839"/>
          <a:ext cx="1896811" cy="1896811"/>
        </a:xfrm>
        <a:prstGeom prst="ellipse">
          <a:avLst/>
        </a:prstGeom>
        <a:gradFill rotWithShape="0">
          <a:gsLst>
            <a:gs pos="0">
              <a:srgbClr val="57C2FD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Льготный кредит</a:t>
          </a:r>
        </a:p>
      </dsp:txBody>
      <dsp:txXfrm>
        <a:off x="277782" y="279621"/>
        <a:ext cx="1341247" cy="1341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9052E-DAE3-4602-85C3-F358F68194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3A0-1A76-4946-BB08-34E07078B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3A78B-0A33-4540-A36C-318BB12D2987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46ACC-BAD7-49CB-A531-A77700872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46ACC-BAD7-49CB-A531-A777008729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46ACC-BAD7-49CB-A531-A7770087296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image" Target="../media/image13.png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0" Type="http://schemas.openxmlformats.org/officeDocument/2006/relationships/diagramData" Target="../diagrams/data12.xml"/><Relationship Id="rId4" Type="http://schemas.openxmlformats.org/officeDocument/2006/relationships/image" Target="../media/image4.png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52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748" y="1745078"/>
            <a:ext cx="96841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" charset="0"/>
                <a:ea typeface="Futura PT" charset="0"/>
                <a:cs typeface="Futura PT" charset="0"/>
              </a:rPr>
              <a:t>«О государственной поддержке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" charset="0"/>
                <a:ea typeface="Futura PT" charset="0"/>
                <a:cs typeface="Futura PT" charset="0"/>
              </a:rPr>
              <a:t>предпринимательской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" charset="0"/>
                <a:ea typeface="Futura PT" charset="0"/>
                <a:cs typeface="Futura PT" charset="0"/>
              </a:rPr>
              <a:t>деятельности в Кузбассе»</a:t>
            </a:r>
          </a:p>
          <a:p>
            <a:endParaRPr lang="ru-RU" sz="32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Futura PT Light" panose="020B0402020204020303" pitchFamily="34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Futura PT Light" panose="020B0402020204020303" pitchFamily="34" charset="0"/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latin typeface="Futura PT Light" panose="020B04020202040203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87279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49399" y="1362100"/>
            <a:ext cx="10457760" cy="5295545"/>
          </a:xfrm>
          <a:prstGeom prst="rect">
            <a:avLst/>
          </a:prstGeom>
          <a:effectLst/>
        </p:spPr>
        <p:txBody>
          <a:bodyPr vert="horz" lIns="110377" tIns="55188" rIns="110377" bIns="55188" rtlCol="0" anchor="t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lang="en-US" sz="4600" b="0" kern="1200" spc="-171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967618">
              <a:spcBef>
                <a:spcPts val="0"/>
              </a:spcBef>
            </a:pPr>
            <a:endParaRPr lang="ru-RU" sz="2500" b="1" kern="3000" spc="32" dirty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-1" y="2521761"/>
          <a:ext cx="12370103" cy="340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2221" y="1690127"/>
            <a:ext cx="11263149" cy="8794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Финансовая поддержка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субъектов малого и среднего предпринимательства Кузбасса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9855" y="5999507"/>
          <a:ext cx="11867882" cy="741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914">
                <a:tc>
                  <a:txBody>
                    <a:bodyPr/>
                    <a:lstStyle/>
                    <a:p>
                      <a:pPr algn="l"/>
                      <a:r>
                        <a:rPr lang="en-US" sz="21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http://gfppko.ru/</a:t>
                      </a:r>
                      <a:r>
                        <a:rPr lang="en-US" sz="21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1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757" marR="96757" marT="48386" marB="4838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Адрес: г. Кемерово, ул. Красная, 4, тел.: +7 (3842) 90-03-35,</a:t>
                      </a:r>
                    </a:p>
                    <a:p>
                      <a:pPr algn="l"/>
                      <a:r>
                        <a:rPr lang="ru-RU" sz="2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 Новокузнецк, ул. Кутузова, 17А, офис 905 (БЦ «Гринвич»), тел.: +7 (3843) 20-06-08</a:t>
                      </a:r>
                    </a:p>
                  </a:txBody>
                  <a:tcPr marL="96757" marR="96757" marT="48386" marB="483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8869" y="187385"/>
            <a:ext cx="988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Государственный Фонд поддержки предпринимательства Кузбасса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87279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49399" y="1362100"/>
            <a:ext cx="10457760" cy="5295545"/>
          </a:xfrm>
          <a:prstGeom prst="rect">
            <a:avLst/>
          </a:prstGeom>
          <a:effectLst/>
        </p:spPr>
        <p:txBody>
          <a:bodyPr vert="horz" lIns="110377" tIns="55188" rIns="110377" bIns="55188" rtlCol="0" anchor="t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lang="en-US" sz="4600" b="0" kern="1200" spc="-171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967618">
              <a:spcBef>
                <a:spcPts val="0"/>
              </a:spcBef>
            </a:pPr>
            <a:endParaRPr lang="ru-RU" sz="2500" b="1" kern="3000" spc="32" dirty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-556061" y="2294952"/>
          <a:ext cx="13228530" cy="355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3404" y="1538921"/>
            <a:ext cx="10809599" cy="651705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2019 в Кузбассе создан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Центр поддержки экспорта Кузбасса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увеличения доли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МСП-экспортеров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общем объеме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несырьевого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экспорта региона и расширения географии поставок.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33729" y="5923904"/>
          <a:ext cx="10582825" cy="741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1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914">
                <a:tc>
                  <a:txBody>
                    <a:bodyPr/>
                    <a:lstStyle/>
                    <a:p>
                      <a:pPr algn="l"/>
                      <a:r>
                        <a:rPr lang="en-US" sz="2100" kern="1200" dirty="0">
                          <a:solidFill>
                            <a:srgbClr val="12203A"/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https://export42.ru/</a:t>
                      </a:r>
                      <a:r>
                        <a:rPr lang="en-US" sz="2100" kern="1200" dirty="0">
                          <a:solidFill>
                            <a:srgbClr val="12203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100" kern="1200" dirty="0">
                        <a:solidFill>
                          <a:srgbClr val="1220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757" marR="96757" marT="48386" marB="4838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Адрес: г. Кемерово, ул. Сосновый бульвар 1 (Офис 218/2)</a:t>
                      </a:r>
                    </a:p>
                    <a:p>
                      <a:pPr algn="l"/>
                      <a:r>
                        <a:rPr lang="ru-RU" sz="2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тел.:+7 (3842) 77-88-60</a:t>
                      </a:r>
                    </a:p>
                  </a:txBody>
                  <a:tcPr marL="96757" marR="96757" marT="48386" marB="483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8869" y="161771"/>
            <a:ext cx="988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АНО «Центр поддержки экспорта Кузбасса»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87279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49399" y="1362100"/>
            <a:ext cx="10457760" cy="5295545"/>
          </a:xfrm>
          <a:prstGeom prst="rect">
            <a:avLst/>
          </a:prstGeom>
          <a:effectLst/>
        </p:spPr>
        <p:txBody>
          <a:bodyPr vert="horz" lIns="110377" tIns="55188" rIns="110377" bIns="55188" rtlCol="0" anchor="t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lang="en-US" sz="4600" b="0" kern="1200" spc="-171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967618">
              <a:spcBef>
                <a:spcPts val="0"/>
              </a:spcBef>
            </a:pPr>
            <a:endParaRPr lang="ru-RU" sz="2500" b="1" kern="3000" spc="32" dirty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51039" y="1790700"/>
          <a:ext cx="11688152" cy="394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28996" y="5999507"/>
          <a:ext cx="10960782" cy="741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914">
                <a:tc>
                  <a:txBody>
                    <a:bodyPr/>
                    <a:lstStyle/>
                    <a:p>
                      <a:pPr algn="l"/>
                      <a:r>
                        <a:rPr lang="en-US" sz="21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https://fondp42.ru/about-ciss</a:t>
                      </a:r>
                      <a:r>
                        <a:rPr lang="ru-RU" sz="21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6757" marR="96757" marT="48386" marB="48386"/>
                </a:tc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Консультации и помощь в получения статуса «социальное предприятие» оказывает ЦИСС Кузбасса</a:t>
                      </a:r>
                    </a:p>
                    <a:p>
                      <a:pPr algn="l"/>
                      <a:r>
                        <a:rPr lang="ru-RU" sz="2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Адрес: г. Кемерово, пр. Советский, 59,</a:t>
                      </a:r>
                      <a:r>
                        <a:rPr lang="ru-RU" sz="21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тел.:+7 (3842) 75-55-89</a:t>
                      </a:r>
                    </a:p>
                  </a:txBody>
                  <a:tcPr marL="96757" marR="96757" marT="48386" marB="483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48869" y="342900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Центр инноваций социальной сферы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kirichenko-mn\Desktop\Презентации\28.10.2021 Инфраструктура поддержки МСП в регионе\partner.png"/>
          <p:cNvPicPr>
            <a:picLocks noChangeAspect="1" noChangeArrowheads="1"/>
          </p:cNvPicPr>
          <p:nvPr/>
        </p:nvPicPr>
        <p:blipFill>
          <a:blip r:embed="rId2"/>
          <a:srcRect b="2812"/>
          <a:stretch>
            <a:fillRect/>
          </a:stretch>
        </p:blipFill>
        <p:spPr bwMode="auto">
          <a:xfrm>
            <a:off x="152400" y="294549"/>
            <a:ext cx="6400800" cy="634988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5551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8869" y="144463"/>
            <a:ext cx="988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Новые федеральные меры поддержки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(COVID-19)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026" name="Picture 2" descr="C:\Users\kirichenko-mn\Desktop\Презентации\28.10.2021 Инфраструктура поддержки МСП в регионе\coronavirus+(blue).png"/>
          <p:cNvPicPr>
            <a:picLocks noChangeAspect="1" noChangeArrowheads="1"/>
          </p:cNvPicPr>
          <p:nvPr/>
        </p:nvPicPr>
        <p:blipFill>
          <a:blip r:embed="rId5"/>
          <a:srcRect l="12062" t="15014" r="10605" b="14004"/>
          <a:stretch>
            <a:fillRect/>
          </a:stretch>
        </p:blipFill>
        <p:spPr bwMode="auto">
          <a:xfrm>
            <a:off x="6553200" y="5073041"/>
            <a:ext cx="1726730" cy="1584922"/>
          </a:xfrm>
          <a:prstGeom prst="rect">
            <a:avLst/>
          </a:prstGeom>
          <a:noFill/>
        </p:spPr>
      </p:pic>
      <p:sp>
        <p:nvSpPr>
          <p:cNvPr id="16" name="Скругленный прямоугольник 4"/>
          <p:cNvSpPr/>
          <p:nvPr/>
        </p:nvSpPr>
        <p:spPr>
          <a:xfrm>
            <a:off x="10178446" y="4184568"/>
            <a:ext cx="3287788" cy="15776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590" tIns="74295" rIns="148590" bIns="7429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kern="1200" dirty="0"/>
          </a:p>
        </p:txBody>
      </p:sp>
      <p:sp>
        <p:nvSpPr>
          <p:cNvPr id="25" name="Овал 24"/>
          <p:cNvSpPr/>
          <p:nvPr/>
        </p:nvSpPr>
        <p:spPr>
          <a:xfrm>
            <a:off x="6385723" y="4747754"/>
            <a:ext cx="300827" cy="2683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C2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572500" y="3259157"/>
            <a:ext cx="263598" cy="24130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C2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166088" y="6191853"/>
            <a:ext cx="244112" cy="265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C2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5400000">
            <a:off x="10726586" y="4472984"/>
            <a:ext cx="779145" cy="1467491"/>
          </a:xfrm>
          <a:prstGeom prst="downArrow">
            <a:avLst/>
          </a:prstGeom>
          <a:noFill/>
          <a:ln w="28575">
            <a:solidFill>
              <a:srgbClr val="57C2F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Схема 35"/>
          <p:cNvGraphicFramePr/>
          <p:nvPr/>
        </p:nvGraphicFramePr>
        <p:xfrm>
          <a:off x="6810375" y="1601807"/>
          <a:ext cx="2146227" cy="189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7628082" y="4096392"/>
          <a:ext cx="2942789" cy="246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28082" y="4972950"/>
            <a:ext cx="24772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Безвозмездный 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</a:rPr>
              <a:t>грант</a:t>
            </a:r>
          </a:p>
        </p:txBody>
      </p:sp>
      <p:sp>
        <p:nvSpPr>
          <p:cNvPr id="27" name="Стрелка вниз 26"/>
          <p:cNvSpPr/>
          <p:nvPr/>
        </p:nvSpPr>
        <p:spPr>
          <a:xfrm rot="5400000">
            <a:off x="10181298" y="1107274"/>
            <a:ext cx="779145" cy="2558067"/>
          </a:xfrm>
          <a:prstGeom prst="downArrow">
            <a:avLst/>
          </a:prstGeom>
          <a:noFill/>
          <a:ln w="28575">
            <a:solidFill>
              <a:srgbClr val="57C2F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C:\Users\kirichenko-mn\Desktop\Презентации\28.10.2021 Инфраструктура поддержки МСП в регионе\coronavirus+(blue).png"/>
          <p:cNvPicPr>
            <a:picLocks noChangeAspect="1" noChangeArrowheads="1"/>
          </p:cNvPicPr>
          <p:nvPr/>
        </p:nvPicPr>
        <p:blipFill>
          <a:blip r:embed="rId5"/>
          <a:srcRect l="12062" t="15014" r="10605" b="14004"/>
          <a:stretch>
            <a:fillRect/>
          </a:stretch>
        </p:blipFill>
        <p:spPr bwMode="auto">
          <a:xfrm>
            <a:off x="8745939" y="1215083"/>
            <a:ext cx="421325" cy="386724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7124700" y="3895724"/>
            <a:ext cx="419100" cy="432929"/>
            <a:chOff x="160962" y="0"/>
            <a:chExt cx="202891" cy="202891"/>
          </a:xfrm>
        </p:grpSpPr>
        <p:sp>
          <p:nvSpPr>
            <p:cNvPr id="31" name="Овал 30"/>
            <p:cNvSpPr/>
            <p:nvPr/>
          </p:nvSpPr>
          <p:spPr>
            <a:xfrm>
              <a:off x="160962" y="0"/>
              <a:ext cx="202891" cy="202891"/>
            </a:xfrm>
            <a:prstGeom prst="ellipse">
              <a:avLst/>
            </a:prstGeom>
            <a:gradFill rotWithShape="0">
              <a:gsLst>
                <a:gs pos="0">
                  <a:srgbClr val="57C2FD"/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ln>
              <a:prstDash val="dashDot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Овал 4"/>
            <p:cNvSpPr/>
            <p:nvPr/>
          </p:nvSpPr>
          <p:spPr>
            <a:xfrm>
              <a:off x="190675" y="29713"/>
              <a:ext cx="143465" cy="143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571625" y="1943100"/>
            <a:ext cx="377071" cy="366241"/>
            <a:chOff x="447045" y="291"/>
            <a:chExt cx="374811" cy="374811"/>
          </a:xfrm>
        </p:grpSpPr>
        <p:sp>
          <p:nvSpPr>
            <p:cNvPr id="38" name="Овал 37"/>
            <p:cNvSpPr/>
            <p:nvPr/>
          </p:nvSpPr>
          <p:spPr>
            <a:xfrm>
              <a:off x="447045" y="291"/>
              <a:ext cx="374811" cy="374811"/>
            </a:xfrm>
            <a:prstGeom prst="ellipse">
              <a:avLst/>
            </a:prstGeom>
            <a:gradFill rotWithShape="0">
              <a:gsLst>
                <a:gs pos="0">
                  <a:srgbClr val="57C2FD"/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501935" y="55181"/>
              <a:ext cx="265031" cy="265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2" descr="C:\Users\kirichenko-mn\Desktop\Презентации\28.10.2021 Инфраструктура поддержки МСП в регионе\coronavirus+(blue).png"/>
          <p:cNvPicPr>
            <a:picLocks noChangeAspect="1" noChangeArrowheads="1"/>
          </p:cNvPicPr>
          <p:nvPr/>
        </p:nvPicPr>
        <p:blipFill>
          <a:blip r:embed="rId5"/>
          <a:srcRect l="12062" t="15014" r="10605" b="14004"/>
          <a:stretch>
            <a:fillRect/>
          </a:stretch>
        </p:blipFill>
        <p:spPr bwMode="auto">
          <a:xfrm>
            <a:off x="570353" y="5248871"/>
            <a:ext cx="757032" cy="694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5551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8869" y="144463"/>
            <a:ext cx="988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Безвозмездные гранты для предпринимателей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948869" y="904875"/>
          <a:ext cx="10621925" cy="354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948869" y="3962400"/>
          <a:ext cx="10621926" cy="269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Овал 15"/>
          <p:cNvSpPr/>
          <p:nvPr/>
        </p:nvSpPr>
        <p:spPr>
          <a:xfrm>
            <a:off x="1181100" y="5064060"/>
            <a:ext cx="333375" cy="25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87279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5551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8869" y="144463"/>
            <a:ext cx="988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Безвозмездные гранты для предпринимателей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96444" y="1695450"/>
          <a:ext cx="10909756" cy="500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kirichenko-mn\Desktop\Презентации\28.10.2021 Инфраструктура поддержки МСП в регионе\BAS-Малый-бизнес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28243" y="4086225"/>
            <a:ext cx="2777957" cy="247954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87279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5551" y="144463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8869" y="144463"/>
            <a:ext cx="988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ФОТ 3.0 – кредит на восстановление деятельности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47675" y="1562101"/>
          <a:ext cx="11545851" cy="331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47674" y="5090522"/>
            <a:ext cx="11545851" cy="1280375"/>
            <a:chOff x="0" y="168455"/>
            <a:chExt cx="10215634" cy="128037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68455"/>
              <a:ext cx="10215634" cy="128037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2503" y="230958"/>
              <a:ext cx="10090628" cy="1155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0" kern="1200" dirty="0">
                  <a:solidFill>
                    <a:schemeClr val="accent1">
                      <a:lumMod val="50000"/>
                    </a:schemeClr>
                  </a:solidFill>
                </a:rPr>
                <a:t>Первые 6 месяцев без платежей, следующие 12 месяцев – возврат основного долга и выплаты 3%</a:t>
              </a:r>
              <a:endParaRPr lang="ru-RU" sz="28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1787279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27057" y="1692966"/>
            <a:ext cx="11412517" cy="4498284"/>
          </a:xfrm>
          <a:prstGeom prst="snip2DiagRect">
            <a:avLst/>
          </a:prstGeom>
          <a:solidFill>
            <a:srgbClr val="57C2F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lvl="0">
              <a:lnSpc>
                <a:spcPct val="115000"/>
              </a:lnSpc>
              <a:buSzPts val="1600"/>
            </a:pPr>
            <a:endParaRPr lang="ru-RU" sz="2000" kern="3000" spc="-11" dirty="0">
              <a:solidFill>
                <a:srgbClr val="002060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66850" y="461053"/>
            <a:ext cx="923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Национальный проект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30154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kirichenko-mn\Desktop\Презентации\25.11.2021 (поддержка инвестиционной и предпринимательской)\н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508" y="-459684"/>
            <a:ext cx="2152650" cy="2152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12520" y="1990725"/>
            <a:ext cx="10836555" cy="425269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«Малое и среднее предпринимательство и поддержка индивидуальной предпринимательской инициативы»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930154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5256455" y="2507012"/>
            <a:ext cx="6604215" cy="3830618"/>
            <a:chOff x="2889" y="2503"/>
            <a:chExt cx="4244537" cy="160208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89" y="2503"/>
              <a:ext cx="4244537" cy="1602082"/>
            </a:xfrm>
            <a:prstGeom prst="roundRect">
              <a:avLst/>
            </a:prstGeom>
            <a:gradFill rotWithShape="0">
              <a:gsLst>
                <a:gs pos="0">
                  <a:srgbClr val="57C2FD"/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81096" y="80710"/>
              <a:ext cx="4088123" cy="1155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«— Ставлю перед правительством Кузбасса задачу довести удельный вес малого и среднего бизнеса в налоговых доходах бюджета региона до 50%.»</a:t>
              </a: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(Ежегодное бюджетное послание Губернатора Кузбасса к депутатам регионального парламента)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66850" y="187385"/>
            <a:ext cx="923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Губернатор Кузбасса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С.Е.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Цивилев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3075" name="Picture 3" descr="C:\Users\kirichenko-mn\Desktop\Презентации\25.11.2021 (поддержка инвестиционной и предпринимательской)\се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4" y="1607826"/>
            <a:ext cx="4749006" cy="3450986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788248" y="0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930154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kirichenko-mn\Desktop\Презентации\25.11.2021 (поддержка инвестиционной и предпринимательской)\ПУТИН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82" y="1934846"/>
            <a:ext cx="3159111" cy="4106844"/>
          </a:xfrm>
          <a:prstGeom prst="rect">
            <a:avLst/>
          </a:prstGeom>
          <a:noFill/>
        </p:spPr>
      </p:pic>
      <p:grpSp>
        <p:nvGrpSpPr>
          <p:cNvPr id="2" name="Группа 10"/>
          <p:cNvGrpSpPr/>
          <p:nvPr/>
        </p:nvGrpSpPr>
        <p:grpSpPr>
          <a:xfrm>
            <a:off x="3825615" y="1666876"/>
            <a:ext cx="8064975" cy="4751369"/>
            <a:chOff x="2889" y="-26943"/>
            <a:chExt cx="4244537" cy="160208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89" y="-26943"/>
              <a:ext cx="4244537" cy="1602082"/>
            </a:xfrm>
            <a:prstGeom prst="roundRect">
              <a:avLst/>
            </a:prstGeom>
            <a:gradFill rotWithShape="0">
              <a:gsLst>
                <a:gs pos="0">
                  <a:srgbClr val="57C2FD"/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81096" y="2503"/>
              <a:ext cx="4088123" cy="1445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i="1" dirty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i="1" dirty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i="1" dirty="0"/>
                <a:t>«Успешная реализация национальных проектов невозможна без активного участия в этой работе муниципальных органов власти. Наша общая задача – обеспечить эффективность местного самоуправления, устранить разрывы, несогласованность между регионами и муниципалитетами»</a:t>
              </a: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i="1" dirty="0"/>
            </a:p>
            <a:p>
              <a:pPr algn="ctr" defTabSz="1733550">
                <a:lnSpc>
                  <a:spcPct val="90000"/>
                </a:lnSpc>
                <a:spcBef>
                  <a:spcPct val="0"/>
                </a:spcBef>
              </a:pPr>
              <a:r>
                <a:rPr lang="ru-RU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(Заседание Совета при Президенте Российской Федерации</a:t>
              </a:r>
            </a:p>
            <a:p>
              <a:pPr algn="ctr" defTabSz="1733550">
                <a:lnSpc>
                  <a:spcPct val="90000"/>
                </a:lnSpc>
                <a:spcBef>
                  <a:spcPct val="0"/>
                </a:spcBef>
              </a:pPr>
              <a:r>
                <a:rPr lang="ru-RU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 развитию местного самоуправления 30 января 2021г.)</a:t>
              </a: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i="1" dirty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66850" y="152124"/>
            <a:ext cx="923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Президент Российской Федерации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В.В. Путин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27057" y="1692966"/>
            <a:ext cx="11412517" cy="4498284"/>
          </a:xfrm>
          <a:prstGeom prst="snip2DiagRect">
            <a:avLst/>
          </a:prstGeom>
          <a:solidFill>
            <a:srgbClr val="57C2F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lvl="0">
              <a:lnSpc>
                <a:spcPct val="115000"/>
              </a:lnSpc>
              <a:buSzPts val="1600"/>
            </a:pPr>
            <a:endParaRPr lang="ru-RU" sz="2000" kern="3000" spc="-11" dirty="0">
              <a:solidFill>
                <a:srgbClr val="002060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66850" y="461053"/>
            <a:ext cx="923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Национальный проект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30154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kirichenko-mn\Desktop\Презентации\25.11.2021 (поддержка инвестиционной и предпринимательской)\н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508" y="-459684"/>
            <a:ext cx="2152650" cy="2152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12520" y="1990725"/>
            <a:ext cx="10836555" cy="425269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«Малое и среднее предпринимательство и поддержка индивидуальной предпринимательской инициативы»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66850" y="461053"/>
            <a:ext cx="923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Национальный проект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30154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kirichenko-mn\Desktop\Презентации\25.11.2021 (поддержка инвестиционной и предпринимательской)\н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508" y="-459684"/>
            <a:ext cx="2152650" cy="2152650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847724" y="2266950"/>
          <a:ext cx="1059179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0" name="Группа 10"/>
          <p:cNvGrpSpPr/>
          <p:nvPr/>
        </p:nvGrpSpPr>
        <p:grpSpPr>
          <a:xfrm>
            <a:off x="847724" y="1619320"/>
            <a:ext cx="10591799" cy="600074"/>
            <a:chOff x="2889" y="-26943"/>
            <a:chExt cx="4244537" cy="160208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889" y="-26943"/>
              <a:ext cx="4244537" cy="1602082"/>
            </a:xfrm>
            <a:prstGeom prst="roundRect">
              <a:avLst/>
            </a:prstGeom>
            <a:gradFill rotWithShape="0">
              <a:gsLst>
                <a:gs pos="0">
                  <a:srgbClr val="57C2FD"/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81096" y="2503"/>
              <a:ext cx="4088123" cy="1445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i="1" dirty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i="1" dirty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i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47725" y="1630349"/>
            <a:ext cx="9444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 2021 году</a:t>
            </a:r>
            <a:r>
              <a:rPr lang="ru-RU" sz="2800" b="1" dirty="0">
                <a:solidFill>
                  <a:schemeClr val="bg1"/>
                </a:solidFill>
              </a:rPr>
              <a:t> реализуются 3 региональных проекта: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66850" y="461053"/>
            <a:ext cx="923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Национальный проект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30154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kirichenko-mn\Desktop\Презентации\25.11.2021 (поддержка инвестиционной и предпринимательской)\н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508" y="-459684"/>
            <a:ext cx="2152650" cy="2152650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812520" y="1473439"/>
          <a:ext cx="10779405" cy="478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87279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49399" y="1362100"/>
            <a:ext cx="10457760" cy="5295545"/>
          </a:xfrm>
          <a:prstGeom prst="rect">
            <a:avLst/>
          </a:prstGeom>
          <a:effectLst/>
        </p:spPr>
        <p:txBody>
          <a:bodyPr vert="horz" lIns="110377" tIns="55188" rIns="110377" bIns="55188" rtlCol="0" anchor="t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lang="en-US" sz="4600" b="0" kern="1200" spc="-171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967618">
              <a:spcBef>
                <a:spcPts val="0"/>
              </a:spcBef>
            </a:pPr>
            <a:endParaRPr lang="ru-RU" sz="2500" b="1" kern="3000" spc="32" dirty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-556062" y="2219349"/>
          <a:ext cx="13530897" cy="340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33728" y="5793515"/>
          <a:ext cx="9778235" cy="967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714">
                <a:tc>
                  <a:txBody>
                    <a:bodyPr/>
                    <a:lstStyle/>
                    <a:p>
                      <a:pPr algn="l"/>
                      <a:r>
                        <a:rPr lang="en-US" sz="2100" kern="1200" dirty="0">
                          <a:solidFill>
                            <a:srgbClr val="12203A"/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https://moibiz42.ru/</a:t>
                      </a:r>
                      <a:r>
                        <a:rPr lang="ru-RU" sz="2100" kern="1200" dirty="0">
                          <a:solidFill>
                            <a:srgbClr val="12203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6757" marR="96757" marT="48386" marB="4838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Адрес: г. Кемерово, ул. Сосновый бульвар 1, 2 этаж, </a:t>
                      </a:r>
                    </a:p>
                    <a:p>
                      <a:pPr algn="l"/>
                      <a:r>
                        <a:rPr lang="ru-RU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г. Новокузнецк, ул. Кутузова 17 а, 8 этаж.</a:t>
                      </a:r>
                    </a:p>
                    <a:p>
                      <a:pPr algn="l"/>
                      <a:r>
                        <a:rPr lang="ru-RU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многоканальный тел.: +7 (3842) 77-88-70</a:t>
                      </a:r>
                    </a:p>
                  </a:txBody>
                  <a:tcPr marL="96757" marR="96757" marT="48386" marB="483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221" y="1387714"/>
            <a:ext cx="11263149" cy="8794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Информационная, образовательная, консультационная поддержка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субъектов малого и среднего предпринимательства Кузбасса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869" y="342900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ГАУ КО «Мой бизнес»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87279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49399" y="1362100"/>
            <a:ext cx="10457760" cy="5295545"/>
          </a:xfrm>
          <a:prstGeom prst="rect">
            <a:avLst/>
          </a:prstGeom>
          <a:effectLst/>
        </p:spPr>
        <p:txBody>
          <a:bodyPr vert="horz" lIns="110377" tIns="55188" rIns="110377" bIns="55188" rtlCol="0" anchor="t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lang="en-US" sz="4600" b="0" kern="1200" spc="-171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967618">
              <a:spcBef>
                <a:spcPts val="0"/>
              </a:spcBef>
            </a:pPr>
            <a:endParaRPr lang="ru-RU" sz="2500" b="1" kern="3000" spc="32" dirty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-556062" y="2219349"/>
          <a:ext cx="13530897" cy="340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33728" y="5793515"/>
          <a:ext cx="9778235" cy="967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714">
                <a:tc>
                  <a:txBody>
                    <a:bodyPr/>
                    <a:lstStyle/>
                    <a:p>
                      <a:pPr algn="l"/>
                      <a:r>
                        <a:rPr lang="en-US" sz="2100" kern="1200" dirty="0">
                          <a:solidFill>
                            <a:srgbClr val="12203A"/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https://moibiz42.ru/</a:t>
                      </a:r>
                      <a:r>
                        <a:rPr lang="ru-RU" sz="2100" kern="1200" dirty="0">
                          <a:solidFill>
                            <a:srgbClr val="12203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6757" marR="96757" marT="48386" marB="4838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Адрес: г. Кемерово, ул. Сосновый бульвар 1, 2 этаж, </a:t>
                      </a:r>
                    </a:p>
                    <a:p>
                      <a:pPr algn="l"/>
                      <a:r>
                        <a:rPr lang="ru-RU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г. Новокузнецк, ул. Кутузова 17 а, 8 этаж.</a:t>
                      </a:r>
                    </a:p>
                    <a:p>
                      <a:pPr algn="l"/>
                      <a:r>
                        <a:rPr lang="ru-RU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многоканальный тел.: +7 (3842) 77-88-70</a:t>
                      </a:r>
                    </a:p>
                  </a:txBody>
                  <a:tcPr marL="96757" marR="96757" marT="48386" marB="483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221" y="1387714"/>
            <a:ext cx="11263149" cy="8794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2500" b="1" dirty="0">
                <a:solidFill>
                  <a:srgbClr val="12203A"/>
                </a:solidFill>
              </a:rPr>
              <a:t>Информационная, образовательная, консультационная поддержка </a:t>
            </a:r>
            <a:r>
              <a:rPr lang="ru-RU" sz="2500" dirty="0">
                <a:solidFill>
                  <a:srgbClr val="12203A"/>
                </a:solidFill>
              </a:rPr>
              <a:t>субъектов малого и среднего предпринимательства Кузбасса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869" y="342900"/>
            <a:ext cx="98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ГАУ КО «Мой бизнес»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2" y="0"/>
            <a:ext cx="823612" cy="13382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87279" y="1387714"/>
            <a:ext cx="804574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124"/>
            <a:ext cx="1669966" cy="13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49399" y="1362100"/>
            <a:ext cx="10457760" cy="5295545"/>
          </a:xfrm>
          <a:prstGeom prst="rect">
            <a:avLst/>
          </a:prstGeom>
          <a:effectLst/>
        </p:spPr>
        <p:txBody>
          <a:bodyPr vert="horz" lIns="110377" tIns="55188" rIns="110377" bIns="55188" rtlCol="0" anchor="t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lang="en-US" sz="4600" b="0" kern="1200" spc="-171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967618">
              <a:spcBef>
                <a:spcPts val="0"/>
              </a:spcBef>
            </a:pPr>
            <a:endParaRPr lang="ru-RU" sz="2500" b="1" kern="3000" spc="32" dirty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-1" y="2521762"/>
          <a:ext cx="12506326" cy="314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2221" y="1642314"/>
            <a:ext cx="11263149" cy="8794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Финансовая поддержка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субъектов малого и среднего предпринимательства Кузбасса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9855" y="5999507"/>
          <a:ext cx="11867882" cy="741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914">
                <a:tc>
                  <a:txBody>
                    <a:bodyPr/>
                    <a:lstStyle/>
                    <a:p>
                      <a:pPr algn="l"/>
                      <a:r>
                        <a:rPr lang="en-US" sz="2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http://gfppko.ru/</a:t>
                      </a:r>
                      <a:r>
                        <a:rPr lang="en-US" sz="2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1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757" marR="96757" marT="48386" marB="4838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Адрес: г. Кемерово, ул. Красная, 4, тел.: +7 (3842) 90-03-35,</a:t>
                      </a:r>
                    </a:p>
                    <a:p>
                      <a:pPr algn="l"/>
                      <a:r>
                        <a:rPr lang="ru-RU" sz="2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 Новокузнецк, ул. Кутузова, 17А, офис 905 (БЦ «Гринвич»), тел.: +7 (3843) 20-06-08</a:t>
                      </a:r>
                    </a:p>
                  </a:txBody>
                  <a:tcPr marL="96757" marR="96757" marT="48386" marB="483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8869" y="187385"/>
            <a:ext cx="988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utura PT Bold" panose="020B0902020204020203" pitchFamily="34" charset="-52"/>
              </a:rPr>
              <a:t>Государственный Фонд поддержки предпринимательства Кузбасса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1494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1024</Words>
  <Application>Microsoft Office PowerPoint</Application>
  <PresentationFormat>Широкоэкранный</PresentationFormat>
  <Paragraphs>125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Futura PT</vt:lpstr>
      <vt:lpstr>Futura PT Bold</vt:lpstr>
      <vt:lpstr>Futura PT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Шалева Наталья В.</cp:lastModifiedBy>
  <cp:revision>498</cp:revision>
  <dcterms:created xsi:type="dcterms:W3CDTF">2019-04-02T07:58:05Z</dcterms:created>
  <dcterms:modified xsi:type="dcterms:W3CDTF">2021-12-13T05:09:00Z</dcterms:modified>
</cp:coreProperties>
</file>